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61" r:id="rId4"/>
    <p:sldId id="259" r:id="rId5"/>
    <p:sldId id="264" r:id="rId6"/>
    <p:sldId id="265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87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4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0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3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0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81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3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5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09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75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F1EF7-499F-4166-B6B1-F8FAE1202A91}" type="datetimeFigureOut">
              <a:rPr lang="ru-RU" smtClean="0"/>
              <a:t>23.09.2015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7A18-0987-4443-9E31-5F91E67785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14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latin typeface="Bookman Old Style" panose="02050604050505020204" pitchFamily="18" charset="0"/>
              </a:rPr>
              <a:t>Мосарабы</a:t>
            </a:r>
            <a:r>
              <a:rPr lang="ru-RU" dirty="0" smtClean="0">
                <a:latin typeface="Bookman Old Style" panose="02050604050505020204" pitchFamily="18" charset="0"/>
              </a:rPr>
              <a:t>.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Христианское население мусульманской Испании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VIII-XII</a:t>
            </a:r>
            <a:r>
              <a:rPr lang="ru-RU" dirty="0" smtClean="0">
                <a:solidFill>
                  <a:schemeClr val="tx1"/>
                </a:solidFill>
              </a:rPr>
              <a:t> вв.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258816" cy="460851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Book Antiqua" panose="02040602050305030304" pitchFamily="18" charset="0"/>
              </a:rPr>
              <a:t>После мусульманского завоевания Пиренейского полуострова в 711-714 значительная часть христианского населения оказалась под властью иноверцев. Этих христиан принято именовать «</a:t>
            </a:r>
            <a:r>
              <a:rPr lang="ru-RU" sz="1800" dirty="0" err="1" smtClean="0">
                <a:latin typeface="Book Antiqua" panose="02040602050305030304" pitchFamily="18" charset="0"/>
              </a:rPr>
              <a:t>мосарабами</a:t>
            </a:r>
            <a:r>
              <a:rPr lang="ru-RU" sz="1800" dirty="0" smtClean="0">
                <a:latin typeface="Book Antiqua" panose="02040602050305030304" pitchFamily="18" charset="0"/>
              </a:rPr>
              <a:t>» от араб. </a:t>
            </a:r>
            <a:r>
              <a:rPr lang="ru-RU" sz="1800" dirty="0" err="1" smtClean="0">
                <a:latin typeface="Book Antiqua" panose="02040602050305030304" pitchFamily="18" charset="0"/>
              </a:rPr>
              <a:t>мустʻараб</a:t>
            </a:r>
            <a:r>
              <a:rPr lang="ru-RU" sz="1800" dirty="0" smtClean="0">
                <a:latin typeface="Book Antiqua" panose="02040602050305030304" pitchFamily="18" charset="0"/>
              </a:rPr>
              <a:t> – </a:t>
            </a:r>
            <a:r>
              <a:rPr lang="ru-RU" sz="1800" dirty="0" err="1" smtClean="0">
                <a:latin typeface="Book Antiqua" panose="02040602050305030304" pitchFamily="18" charset="0"/>
              </a:rPr>
              <a:t>арабизированный</a:t>
            </a:r>
            <a:r>
              <a:rPr lang="ru-RU" sz="1800" dirty="0" smtClean="0">
                <a:latin typeface="Book Antiqua" panose="02040602050305030304" pitchFamily="18" charset="0"/>
              </a:rPr>
              <a:t>.</a:t>
            </a:r>
          </a:p>
          <a:p>
            <a:r>
              <a:rPr lang="ru-RU" sz="1800" dirty="0" smtClean="0">
                <a:latin typeface="Book Antiqua" panose="02040602050305030304" pitchFamily="18" charset="0"/>
              </a:rPr>
              <a:t>«И их называют «смешавшиеся с арабами» из-за того, что они среди арабов проживали (</a:t>
            </a:r>
            <a:r>
              <a:rPr lang="en-US" sz="1800" dirty="0" err="1" smtClean="0">
                <a:latin typeface="Book Antiqua" panose="02040602050305030304" pitchFamily="18" charset="0"/>
              </a:rPr>
              <a:t>convivebant</a:t>
            </a:r>
            <a:r>
              <a:rPr lang="ru-RU" sz="1800" dirty="0" smtClean="0">
                <a:latin typeface="Book Antiqua" panose="02040602050305030304" pitchFamily="18" charset="0"/>
              </a:rPr>
              <a:t>)</a:t>
            </a:r>
            <a:r>
              <a:rPr lang="en-US" sz="1800" dirty="0" smtClean="0">
                <a:latin typeface="Book Antiqua" panose="02040602050305030304" pitchFamily="18" charset="0"/>
              </a:rPr>
              <a:t>; </a:t>
            </a:r>
            <a:r>
              <a:rPr lang="ru-RU" sz="1800" dirty="0" smtClean="0">
                <a:latin typeface="Book Antiqua" panose="02040602050305030304" pitchFamily="18" charset="0"/>
              </a:rPr>
              <a:t>они сохранили это название и продолжают свой род среди нас и по сей день».  Хименес де Рада (1170-1247). О событиях в Испании. Кн. </a:t>
            </a:r>
            <a:r>
              <a:rPr lang="en-US" sz="1800" dirty="0" smtClean="0">
                <a:latin typeface="Book Antiqua" panose="02040602050305030304" pitchFamily="18" charset="0"/>
              </a:rPr>
              <a:t>III, </a:t>
            </a:r>
            <a:r>
              <a:rPr lang="ru-RU" sz="1800" dirty="0" smtClean="0">
                <a:latin typeface="Book Antiqua" panose="02040602050305030304" pitchFamily="18" charset="0"/>
              </a:rPr>
              <a:t>гл. 22.</a:t>
            </a:r>
            <a:endParaRPr lang="ru-RU" sz="1800" dirty="0">
              <a:latin typeface="Book Antiqua" panose="02040602050305030304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038600" cy="392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8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133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1800" dirty="0">
                <a:latin typeface="Book Antiqua" panose="02040602050305030304" pitchFamily="18" charset="0"/>
              </a:rPr>
              <a:t>У </a:t>
            </a:r>
            <a:r>
              <a:rPr lang="ru-RU" sz="1800" dirty="0" err="1">
                <a:latin typeface="Book Antiqua" panose="02040602050305030304" pitchFamily="18" charset="0"/>
              </a:rPr>
              <a:t>мосарабской</a:t>
            </a:r>
            <a:r>
              <a:rPr lang="ru-RU" sz="1800" dirty="0">
                <a:latin typeface="Book Antiqua" panose="02040602050305030304" pitchFamily="18" charset="0"/>
              </a:rPr>
              <a:t> общины был особый социально-юридический статус и право на </a:t>
            </a:r>
            <a:r>
              <a:rPr lang="ru-RU" sz="1800" dirty="0" smtClean="0">
                <a:latin typeface="Book Antiqua" panose="02040602050305030304" pitchFamily="18" charset="0"/>
              </a:rPr>
              <a:t>внутреннее </a:t>
            </a:r>
            <a:r>
              <a:rPr lang="ru-RU" sz="1800" dirty="0">
                <a:latin typeface="Book Antiqua" panose="02040602050305030304" pitchFamily="18" charset="0"/>
              </a:rPr>
              <a:t>самоуправление. Глава общины (граф) избирался христианами и утверждался в должности </a:t>
            </a:r>
            <a:r>
              <a:rPr lang="ru-RU" sz="1800" dirty="0" smtClean="0">
                <a:latin typeface="Book Antiqua" panose="02040602050305030304" pitchFamily="18" charset="0"/>
              </a:rPr>
              <a:t>мусульманскими </a:t>
            </a:r>
            <a:r>
              <a:rPr lang="ru-RU" sz="1800" dirty="0">
                <a:latin typeface="Book Antiqua" panose="02040602050305030304" pitchFamily="18" charset="0"/>
              </a:rPr>
              <a:t>властями. Суд по делам, касавшимся только </a:t>
            </a:r>
            <a:r>
              <a:rPr lang="ru-RU" sz="1800" dirty="0" err="1" smtClean="0">
                <a:latin typeface="Book Antiqua" panose="02040602050305030304" pitchFamily="18" charset="0"/>
              </a:rPr>
              <a:t>мосарабов</a:t>
            </a:r>
            <a:r>
              <a:rPr lang="ru-RU" sz="1800" dirty="0" smtClean="0">
                <a:latin typeface="Book Antiqua" panose="02040602050305030304" pitchFamily="18" charset="0"/>
              </a:rPr>
              <a:t>, </a:t>
            </a:r>
            <a:r>
              <a:rPr lang="ru-RU" sz="1800" dirty="0">
                <a:latin typeface="Book Antiqua" panose="02040602050305030304" pitchFamily="18" charset="0"/>
              </a:rPr>
              <a:t>осуществлялся внутри общины</a:t>
            </a:r>
            <a:r>
              <a:rPr lang="ru-RU" sz="1800" dirty="0" smtClean="0">
                <a:latin typeface="Book Antiqua" panose="02040602050305030304" pitchFamily="18" charset="0"/>
              </a:rPr>
              <a:t>. В </a:t>
            </a:r>
            <a:r>
              <a:rPr lang="ru-RU" sz="1800" dirty="0" err="1" smtClean="0">
                <a:latin typeface="Book Antiqua" panose="02040602050305030304" pitchFamily="18" charset="0"/>
              </a:rPr>
              <a:t>арабоязычных</a:t>
            </a:r>
            <a:r>
              <a:rPr lang="ru-RU" sz="1800" dirty="0" smtClean="0">
                <a:latin typeface="Book Antiqua" panose="02040602050305030304" pitchFamily="18" charset="0"/>
              </a:rPr>
              <a:t> источниках их именовали «люди </a:t>
            </a:r>
            <a:r>
              <a:rPr lang="ru-RU" sz="1800" dirty="0">
                <a:latin typeface="Book Antiqua" panose="02040602050305030304" pitchFamily="18" charset="0"/>
              </a:rPr>
              <a:t>книги</a:t>
            </a:r>
            <a:r>
              <a:rPr lang="ru-RU" sz="1800" dirty="0" smtClean="0">
                <a:latin typeface="Book Antiqua" panose="02040602050305030304" pitchFamily="18" charset="0"/>
              </a:rPr>
              <a:t>», «христиане», «люди договора» (</a:t>
            </a:r>
            <a:r>
              <a:rPr lang="ru-RU" sz="1800" dirty="0" err="1" smtClean="0">
                <a:latin typeface="Book Antiqua" panose="02040602050305030304" pitchFamily="18" charset="0"/>
              </a:rPr>
              <a:t>зимми</a:t>
            </a:r>
            <a:r>
              <a:rPr lang="ru-RU" sz="1800" dirty="0" smtClean="0">
                <a:latin typeface="Book Antiqua" panose="02040602050305030304" pitchFamily="18" charset="0"/>
              </a:rPr>
              <a:t>). </a:t>
            </a:r>
            <a:r>
              <a:rPr lang="ru-RU" sz="1800" dirty="0">
                <a:latin typeface="Book Antiqua" panose="02040602050305030304" pitchFamily="18" charset="0"/>
              </a:rPr>
              <a:t>О</a:t>
            </a:r>
            <a:r>
              <a:rPr lang="ru-RU" sz="1800" dirty="0" smtClean="0">
                <a:latin typeface="Book Antiqua" panose="02040602050305030304" pitchFamily="18" charset="0"/>
              </a:rPr>
              <a:t>ни </a:t>
            </a:r>
            <a:r>
              <a:rPr lang="ru-RU" sz="1800" dirty="0">
                <a:latin typeface="Book Antiqua" panose="02040602050305030304" pitchFamily="18" charset="0"/>
              </a:rPr>
              <a:t>вносили в казну поземельный сбор (</a:t>
            </a:r>
            <a:r>
              <a:rPr lang="ru-RU" sz="1800" i="1" dirty="0">
                <a:latin typeface="Book Antiqua" panose="02040602050305030304" pitchFamily="18" charset="0"/>
              </a:rPr>
              <a:t>харадж</a:t>
            </a:r>
            <a:r>
              <a:rPr lang="ru-RU" sz="1800" dirty="0">
                <a:latin typeface="Book Antiqua" panose="02040602050305030304" pitchFamily="18" charset="0"/>
              </a:rPr>
              <a:t>), подушную подать (</a:t>
            </a:r>
            <a:r>
              <a:rPr lang="ru-RU" sz="1800" i="1" dirty="0" err="1">
                <a:latin typeface="Book Antiqua" panose="02040602050305030304" pitchFamily="18" charset="0"/>
              </a:rPr>
              <a:t>джизию</a:t>
            </a:r>
            <a:r>
              <a:rPr lang="ru-RU" sz="1800" dirty="0">
                <a:latin typeface="Book Antiqua" panose="02040602050305030304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038600" cy="33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23528" y="4149080"/>
            <a:ext cx="7715200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lvl="0"/>
            <a:r>
              <a:rPr lang="ru-RU" altLang="ru-RU" sz="40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Христианин </a:t>
            </a:r>
            <a:r>
              <a:rPr lang="ru-RU" altLang="ru-RU" sz="4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разъяснил ему: «Мое обличье, которое воплощено в одном из тел. Его ты и убьешь. А что касается меня, то я тотчас же вознесусь на небо». </a:t>
            </a:r>
            <a:r>
              <a:rPr lang="ru-RU" altLang="ru-RU" sz="40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Аслам</a:t>
            </a:r>
            <a:r>
              <a:rPr lang="ru-RU" altLang="ru-RU" sz="4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возразил ему: «То, что ты утверждаешь относительно этого, скрыто от нас, а то, что внушает тебе твое неверие, скрыто от тебя. Но есть средство, которое поможет выявить в этом правду и для нас и для тебя». Христианин спросил: «А что это?» Судья </a:t>
            </a:r>
            <a:r>
              <a:rPr lang="ru-RU" altLang="ru-RU" sz="40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Аслам</a:t>
            </a:r>
            <a:r>
              <a:rPr lang="ru-RU" altLang="ru-RU" sz="4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обернулся к помощникам и произнес: «Подайте кнут!» Затем велел раздеть христианина. Его раздели, и он приказал его отхлестать. Когда его стали хлестать, он начал дергаться и кричать. </a:t>
            </a:r>
            <a:r>
              <a:rPr lang="ru-RU" altLang="ru-RU" sz="40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Аслам</a:t>
            </a:r>
            <a:r>
              <a:rPr lang="ru-RU" altLang="ru-RU" sz="4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спросил его: «На чью спину падают эти удары?» Он ответил: «На мою спину». И предостерег его </a:t>
            </a:r>
            <a:r>
              <a:rPr lang="ru-RU" altLang="ru-RU" sz="40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Аслам</a:t>
            </a:r>
            <a:r>
              <a:rPr lang="ru-RU" altLang="ru-RU" sz="40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: «Вот так же меч, клянусь Аллахом, может упасть на твою шею. Не думай, что будет иначе».</a:t>
            </a:r>
            <a:endParaRPr lang="ru-RU" altLang="ru-RU" sz="4000" dirty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 Antiqua" panose="02040602050305030304" pitchFamily="18" charset="0"/>
              </a:rPr>
              <a:t>Кордовские мученики (50е годы </a:t>
            </a:r>
            <a:r>
              <a:rPr lang="en-US" sz="2800" b="1" dirty="0" smtClean="0">
                <a:latin typeface="Book Antiqua" panose="02040602050305030304" pitchFamily="18" charset="0"/>
              </a:rPr>
              <a:t>IX</a:t>
            </a:r>
            <a:r>
              <a:rPr lang="ru-RU" sz="2800" b="1" dirty="0" smtClean="0">
                <a:latin typeface="Book Antiqua" panose="02040602050305030304" pitchFamily="18" charset="0"/>
              </a:rPr>
              <a:t> в.)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5228" y="836712"/>
            <a:ext cx="4578456" cy="32403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altLang="ru-RU" sz="16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alt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ришел человек из христиан, ища для себя смерти. </a:t>
            </a:r>
            <a:r>
              <a:rPr lang="ru-RU" altLang="ru-RU" sz="16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Аслам</a:t>
            </a:r>
            <a:r>
              <a:rPr lang="ru-RU" alt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его побранил и сказал: «Горе тебе! Кто побудил тебя убить себя самого, если [на тебе] нет греха?» А глупость и неведение христианина дошли до того, что он безосновательно приписал себе такое наивысшее пророческое достоинство, какового он не признал за '</a:t>
            </a:r>
            <a:r>
              <a:rPr lang="ru-RU" altLang="ru-RU" sz="16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Исой</a:t>
            </a:r>
            <a:r>
              <a:rPr lang="ru-RU" alt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б. </a:t>
            </a:r>
            <a:r>
              <a:rPr lang="ru-RU" altLang="ru-RU" sz="1600" i="1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Марйам</a:t>
            </a:r>
            <a:r>
              <a:rPr lang="ru-RU" alt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— да благословит Аллах Мухаммада и его! Он спросил у судьи: «Считаешь ли ты, что, если ты убьешь меня, я действительно буду убит?» И судья его спросил: «А кто же будет убит</a:t>
            </a:r>
            <a:r>
              <a:rPr lang="ru-RU" altLang="ru-RU" sz="16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?»</a:t>
            </a:r>
            <a:endParaRPr lang="ru-RU" sz="1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2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" y="1052736"/>
            <a:ext cx="3795228" cy="2664296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 Antiqua" panose="02040602050305030304" pitchFamily="18" charset="0"/>
              </a:rPr>
              <a:t>Образы </a:t>
            </a:r>
            <a:r>
              <a:rPr lang="ru-RU" sz="2800" b="1" dirty="0" err="1" smtClean="0">
                <a:latin typeface="Book Antiqua" panose="02040602050305030304" pitchFamily="18" charset="0"/>
              </a:rPr>
              <a:t>мосарабского</a:t>
            </a:r>
            <a:r>
              <a:rPr lang="ru-RU" sz="2800" b="1" dirty="0" smtClean="0">
                <a:latin typeface="Book Antiqua" panose="02040602050305030304" pitchFamily="18" charset="0"/>
              </a:rPr>
              <a:t> искусства.</a:t>
            </a:r>
            <a:br>
              <a:rPr lang="ru-RU" sz="2800" b="1" dirty="0" smtClean="0">
                <a:latin typeface="Book Antiqua" panose="02040602050305030304" pitchFamily="18" charset="0"/>
              </a:rPr>
            </a:br>
            <a:r>
              <a:rPr lang="ru-RU" sz="2800" b="1" dirty="0" smtClean="0">
                <a:latin typeface="Book Antiqua" panose="02040602050305030304" pitchFamily="18" charset="0"/>
              </a:rPr>
              <a:t>Архитектура</a:t>
            </a:r>
            <a:endParaRPr lang="ru-RU" sz="2800" b="1" dirty="0">
              <a:latin typeface="Book Antiqua" panose="02040602050305030304" pitchFamily="18" charset="0"/>
            </a:endParaRPr>
          </a:p>
        </p:txBody>
      </p:sp>
      <p:pic>
        <p:nvPicPr>
          <p:cNvPr id="7170" name="Picture 2" descr="C:\Users\Admin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340768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13" y="1340768"/>
            <a:ext cx="2763837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924944"/>
            <a:ext cx="2814637" cy="330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699220" cy="321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791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Pictures\210px-RomanesqueElephan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0"/>
            <a:ext cx="2269604" cy="33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Pictures\adan-y-eva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720"/>
            <a:ext cx="3636361" cy="538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Book Antiqua" panose="02040602050305030304" pitchFamily="18" charset="0"/>
              </a:rPr>
              <a:t>Образы </a:t>
            </a:r>
            <a:r>
              <a:rPr lang="ru-RU" sz="2800" b="1" dirty="0" err="1">
                <a:latin typeface="Book Antiqua" panose="02040602050305030304" pitchFamily="18" charset="0"/>
              </a:rPr>
              <a:t>мосарабского</a:t>
            </a:r>
            <a:r>
              <a:rPr lang="ru-RU" sz="2800" b="1" dirty="0">
                <a:latin typeface="Book Antiqua" panose="02040602050305030304" pitchFamily="18" charset="0"/>
              </a:rPr>
              <a:t> искусства</a:t>
            </a:r>
            <a:r>
              <a:rPr lang="ru-RU" sz="2800" b="1" dirty="0" smtClean="0">
                <a:latin typeface="Book Antiqua" panose="02040602050305030304" pitchFamily="18" charset="0"/>
              </a:rPr>
              <a:t>.</a:t>
            </a:r>
            <a:br>
              <a:rPr lang="ru-RU" sz="2800" b="1" dirty="0" smtClean="0">
                <a:latin typeface="Book Antiqua" panose="02040602050305030304" pitchFamily="18" charset="0"/>
              </a:rPr>
            </a:br>
            <a:r>
              <a:rPr lang="ru-RU" sz="2800" b="1" dirty="0" smtClean="0">
                <a:latin typeface="Book Antiqua" panose="02040602050305030304" pitchFamily="18" charset="0"/>
              </a:rPr>
              <a:t>Миниатюра</a:t>
            </a:r>
            <a:endParaRPr lang="ru-RU" sz="2800" dirty="0"/>
          </a:p>
        </p:txBody>
      </p:sp>
      <p:pic>
        <p:nvPicPr>
          <p:cNvPr id="8196" name="Picture 4" descr="C:\Users\Admin\Pictures\beato_liebana_codice_fernan.jpg_13069730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" y="3350368"/>
            <a:ext cx="5517340" cy="34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dmin\Pictures\скачанные файлы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89818"/>
            <a:ext cx="2060550" cy="20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73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2962" y="116632"/>
            <a:ext cx="8229600" cy="490066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latin typeface="Book Antiqua" panose="02040602050305030304" pitchFamily="18" charset="0"/>
              </a:rPr>
              <a:t>Convivencia</a:t>
            </a:r>
            <a:r>
              <a:rPr lang="ru-RU" sz="2400" b="1" dirty="0" smtClean="0">
                <a:latin typeface="Book Antiqua" panose="02040602050305030304" pitchFamily="18" charset="0"/>
              </a:rPr>
              <a:t> и ее последствия. </a:t>
            </a:r>
            <a:endParaRPr lang="ru-RU" sz="2400" b="1" dirty="0">
              <a:latin typeface="Book Antiqua" panose="0204060205030503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lnSpcReduction="10000"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Документ о продаже дома в Толедо, оформлен в 1204 г. (Национальный исторический архив) 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050" name="Picture 2" descr="C:\Users\Admin\Documents\opera\liber\0_Toledo_optimise_JPG\CLERO-SECULAR_REGULAR,Car.3005,N.10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8" y="908720"/>
            <a:ext cx="813581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E.8.K.1.10\P1100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4102283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O.9.D.1.14\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311" y="476672"/>
            <a:ext cx="4871689" cy="421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5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481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Bookman Old Style</vt:lpstr>
      <vt:lpstr>Calibri</vt:lpstr>
      <vt:lpstr>Times New Roman</vt:lpstr>
      <vt:lpstr>Тема Office</vt:lpstr>
      <vt:lpstr>Мосарабы.</vt:lpstr>
      <vt:lpstr>PowerPoint Presentation</vt:lpstr>
      <vt:lpstr>PowerPoint Presentation</vt:lpstr>
      <vt:lpstr>Кордовские мученики (50е годы IX в.)</vt:lpstr>
      <vt:lpstr>Образы мосарабского искусства. Архитектура</vt:lpstr>
      <vt:lpstr>Образы мосарабского искусства. Миниатюра</vt:lpstr>
      <vt:lpstr>Convivencia и ее последствия.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Мосарабы.</dc:title>
  <dc:creator>Admin</dc:creator>
  <cp:lastModifiedBy>Simon Parizhsky</cp:lastModifiedBy>
  <cp:revision>28</cp:revision>
  <dcterms:created xsi:type="dcterms:W3CDTF">2015-09-20T15:10:44Z</dcterms:created>
  <dcterms:modified xsi:type="dcterms:W3CDTF">2015-09-23T18:09:21Z</dcterms:modified>
</cp:coreProperties>
</file>