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9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E2AE61-EE54-43A9-95B4-10EC7DC3B1D6}" type="datetimeFigureOut">
              <a:rPr lang="en-US" smtClean="0"/>
              <a:t>2/3/2014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6E82A5-6F26-497F-8EF8-78AEC7B45C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4632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478B01CF-5B6C-4558-B4E2-8D1462E5D6CE}" type="slidenum">
              <a:rPr lang="en-GB" altLang="en-US" sz="1200"/>
              <a:pPr algn="r" eaLnBrk="1" hangingPunct="1"/>
              <a:t>1</a:t>
            </a:fld>
            <a:endParaRPr lang="en-GB" altLang="en-US" sz="120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9677321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59091E6C-ACA1-4B11-9846-7AF358AEC7F8}" type="slidenum">
              <a:rPr lang="en-GB" altLang="en-US" sz="1200"/>
              <a:pPr algn="r" eaLnBrk="1" hangingPunct="1"/>
              <a:t>57</a:t>
            </a:fld>
            <a:endParaRPr lang="en-GB" altLang="en-US" sz="120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941367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E22B1-3C84-4AA1-9A93-6F67EEAE052B}" type="datetimeFigureOut">
              <a:rPr lang="en-US" smtClean="0"/>
              <a:t>2/3/2014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3DC96-717B-4F58-A223-EDF042C50D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537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E22B1-3C84-4AA1-9A93-6F67EEAE052B}" type="datetimeFigureOut">
              <a:rPr lang="en-US" smtClean="0"/>
              <a:t>2/3/2014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3DC96-717B-4F58-A223-EDF042C50D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336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E22B1-3C84-4AA1-9A93-6F67EEAE052B}" type="datetimeFigureOut">
              <a:rPr lang="en-US" smtClean="0"/>
              <a:t>2/3/2014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3DC96-717B-4F58-A223-EDF042C50D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7852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E22B1-3C84-4AA1-9A93-6F67EEAE052B}" type="datetimeFigureOut">
              <a:rPr lang="en-US" smtClean="0"/>
              <a:t>2/3/2014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3DC96-717B-4F58-A223-EDF042C50DFC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304610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E22B1-3C84-4AA1-9A93-6F67EEAE052B}" type="datetimeFigureOut">
              <a:rPr lang="en-US" smtClean="0"/>
              <a:t>2/3/2014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3DC96-717B-4F58-A223-EDF042C50D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5105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E22B1-3C84-4AA1-9A93-6F67EEAE052B}" type="datetimeFigureOut">
              <a:rPr lang="en-US" smtClean="0"/>
              <a:t>2/3/2014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3DC96-717B-4F58-A223-EDF042C50D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2976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E22B1-3C84-4AA1-9A93-6F67EEAE052B}" type="datetimeFigureOut">
              <a:rPr lang="en-US" smtClean="0"/>
              <a:t>2/3/2014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3DC96-717B-4F58-A223-EDF042C50D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3717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E22B1-3C84-4AA1-9A93-6F67EEAE052B}" type="datetimeFigureOut">
              <a:rPr lang="en-US" smtClean="0"/>
              <a:t>2/3/2014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3DC96-717B-4F58-A223-EDF042C50D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106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E22B1-3C84-4AA1-9A93-6F67EEAE052B}" type="datetimeFigureOut">
              <a:rPr lang="en-US" smtClean="0"/>
              <a:t>2/3/2014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3DC96-717B-4F58-A223-EDF042C50D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056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E22B1-3C84-4AA1-9A93-6F67EEAE052B}" type="datetimeFigureOut">
              <a:rPr lang="en-US" smtClean="0"/>
              <a:t>2/3/2014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3DC96-717B-4F58-A223-EDF042C50D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252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E22B1-3C84-4AA1-9A93-6F67EEAE052B}" type="datetimeFigureOut">
              <a:rPr lang="en-US" smtClean="0"/>
              <a:t>2/3/2014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3DC96-717B-4F58-A223-EDF042C50D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378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E22B1-3C84-4AA1-9A93-6F67EEAE052B}" type="datetimeFigureOut">
              <a:rPr lang="en-US" smtClean="0"/>
              <a:t>2/3/2014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3DC96-717B-4F58-A223-EDF042C50D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507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E22B1-3C84-4AA1-9A93-6F67EEAE052B}" type="datetimeFigureOut">
              <a:rPr lang="en-US" smtClean="0"/>
              <a:t>2/3/2014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3DC96-717B-4F58-A223-EDF042C50D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654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E22B1-3C84-4AA1-9A93-6F67EEAE052B}" type="datetimeFigureOut">
              <a:rPr lang="en-US" smtClean="0"/>
              <a:t>2/3/2014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3DC96-717B-4F58-A223-EDF042C50D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860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E22B1-3C84-4AA1-9A93-6F67EEAE052B}" type="datetimeFigureOut">
              <a:rPr lang="en-US" smtClean="0"/>
              <a:t>2/3/2014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3DC96-717B-4F58-A223-EDF042C50D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425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E22B1-3C84-4AA1-9A93-6F67EEAE052B}" type="datetimeFigureOut">
              <a:rPr lang="en-US" smtClean="0"/>
              <a:t>2/3/2014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3DC96-717B-4F58-A223-EDF042C50D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435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E22B1-3C84-4AA1-9A93-6F67EEAE052B}" type="datetimeFigureOut">
              <a:rPr lang="en-US" smtClean="0"/>
              <a:t>2/3/2014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3DC96-717B-4F58-A223-EDF042C50D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030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D20E22B1-3C84-4AA1-9A93-6F67EEAE052B}" type="datetimeFigureOut">
              <a:rPr lang="en-US" smtClean="0"/>
              <a:t>2/3/2014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23DC96-717B-4F58-A223-EDF042C50D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9306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6"/>
          <p:cNvSpPr>
            <a:spLocks noChangeArrowheads="1"/>
          </p:cNvSpPr>
          <p:nvPr/>
        </p:nvSpPr>
        <p:spPr bwMode="auto">
          <a:xfrm>
            <a:off x="1524000" y="0"/>
            <a:ext cx="9144000" cy="1143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altLang="en-US">
              <a:solidFill>
                <a:schemeClr val="bg1"/>
              </a:solidFill>
            </a:endParaRPr>
          </a:p>
        </p:txBody>
      </p:sp>
      <p:pic>
        <p:nvPicPr>
          <p:cNvPr id="2051" name="Picture 7" descr="ISF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76200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8" descr="logo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04800"/>
            <a:ext cx="10858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9" descr="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26" y="19050"/>
            <a:ext cx="714375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Rectangle 10"/>
          <p:cNvSpPr>
            <a:spLocks noChangeArrowheads="1"/>
          </p:cNvSpPr>
          <p:nvPr/>
        </p:nvSpPr>
        <p:spPr bwMode="auto">
          <a:xfrm>
            <a:off x="3944938" y="2514601"/>
            <a:ext cx="6265862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ru-RU" altLang="en-US" sz="280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Запечатлеть неуловимое: символы огня и света в ашкеназских синагогах</a:t>
            </a:r>
            <a:endParaRPr lang="en-US" altLang="en-US" sz="280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  <a:p>
            <a:endParaRPr lang="ru-RU" altLang="en-US" sz="280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  <a:p>
            <a:r>
              <a:rPr lang="ru-RU" altLang="en-US" sz="200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Илья Родов</a:t>
            </a:r>
            <a:endParaRPr lang="en-GB" altLang="en-US" sz="200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  <a:p>
            <a:pPr eaLnBrk="0" hangingPunct="0"/>
            <a:endParaRPr lang="en-GB" altLang="en-US" sz="200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2055" name="Picture 11" descr="390924_262687033787747_276944103_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9" y="152400"/>
            <a:ext cx="1506537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Rectangle 12"/>
          <p:cNvSpPr>
            <a:spLocks noChangeArrowheads="1"/>
          </p:cNvSpPr>
          <p:nvPr/>
        </p:nvSpPr>
        <p:spPr bwMode="auto">
          <a:xfrm>
            <a:off x="5737226" y="1217891"/>
            <a:ext cx="44944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en-GB" altLang="en-US" b="1">
                <a:solidFill>
                  <a:srgbClr val="CC6600"/>
                </a:solidFill>
              </a:rPr>
              <a:t>Мини-цикл: Изображение и воображение </a:t>
            </a:r>
          </a:p>
        </p:txBody>
      </p:sp>
    </p:spTree>
    <p:extLst>
      <p:ext uri="{BB962C8B-B14F-4D97-AF65-F5344CB8AC3E}">
        <p14:creationId xmlns:p14="http://schemas.microsoft.com/office/powerpoint/2010/main" val="2816986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5" descr="203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0814"/>
            <a:ext cx="8686800" cy="632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8"/>
          <p:cNvSpPr>
            <a:spLocks noChangeArrowheads="1"/>
          </p:cNvSpPr>
          <p:nvPr/>
        </p:nvSpPr>
        <p:spPr bwMode="auto">
          <a:xfrm>
            <a:off x="5715000" y="6553200"/>
            <a:ext cx="3962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Khufu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6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ig-088---Fig 7-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"/>
            <a:ext cx="7048500" cy="641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4"/>
          <p:cNvSpPr>
            <a:spLocks noChangeArrowheads="1"/>
          </p:cNvSpPr>
          <p:nvPr/>
        </p:nvSpPr>
        <p:spPr bwMode="auto">
          <a:xfrm>
            <a:off x="2286001" y="6553200"/>
            <a:ext cx="75914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sz="1400">
                <a:solidFill>
                  <a:schemeClr val="bg1"/>
                </a:solidFill>
              </a:rPr>
              <a:t>Pyramid of Cheops and Sphinx, in Serlio, </a:t>
            </a:r>
            <a:r>
              <a:rPr lang="it-IT" sz="1400" i="1">
                <a:solidFill>
                  <a:schemeClr val="bg1"/>
                </a:solidFill>
              </a:rPr>
              <a:t>Il terzo libro di</a:t>
            </a:r>
            <a:r>
              <a:rPr lang="ru-RU" sz="1400" i="1">
                <a:solidFill>
                  <a:schemeClr val="bg1"/>
                </a:solidFill>
              </a:rPr>
              <a:t> </a:t>
            </a:r>
            <a:r>
              <a:rPr lang="it-IT" sz="1400" i="1">
                <a:solidFill>
                  <a:schemeClr val="bg1"/>
                </a:solidFill>
              </a:rPr>
              <a:t>architettura (Venice, 1540), </a:t>
            </a:r>
            <a:r>
              <a:rPr lang="en-GB" sz="1400">
                <a:solidFill>
                  <a:schemeClr val="bg1"/>
                </a:solidFill>
              </a:rPr>
              <a:t>, fol. 94.</a:t>
            </a:r>
          </a:p>
        </p:txBody>
      </p:sp>
    </p:spTree>
    <p:extLst>
      <p:ext uri="{BB962C8B-B14F-4D97-AF65-F5344CB8AC3E}">
        <p14:creationId xmlns:p14="http://schemas.microsoft.com/office/powerpoint/2010/main" val="1154109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ig-088---Fig 7-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4000500" cy="364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1600200" y="3657600"/>
            <a:ext cx="4191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sz="1400">
                <a:solidFill>
                  <a:schemeClr val="bg1"/>
                </a:solidFill>
              </a:rPr>
              <a:t>Pyramid of Cheops and Sphinx, in Serlio, </a:t>
            </a:r>
            <a:r>
              <a:rPr lang="it-IT" sz="1400" i="1">
                <a:solidFill>
                  <a:schemeClr val="bg1"/>
                </a:solidFill>
              </a:rPr>
              <a:t>Il terzo libro di architettura </a:t>
            </a:r>
            <a:r>
              <a:rPr lang="it-IT" sz="1400">
                <a:solidFill>
                  <a:schemeClr val="bg1"/>
                </a:solidFill>
              </a:rPr>
              <a:t>(Venice, 1540),</a:t>
            </a:r>
            <a:r>
              <a:rPr lang="it-IT" sz="1400" i="1">
                <a:solidFill>
                  <a:schemeClr val="bg1"/>
                </a:solidFill>
              </a:rPr>
              <a:t> </a:t>
            </a:r>
            <a:r>
              <a:rPr lang="en-GB" sz="1400">
                <a:solidFill>
                  <a:schemeClr val="bg1"/>
                </a:solidFill>
              </a:rPr>
              <a:t>, fol. 94.</a:t>
            </a:r>
          </a:p>
        </p:txBody>
      </p:sp>
      <p:pic>
        <p:nvPicPr>
          <p:cNvPr id="13316" name="Picture 7" descr="1767926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576" y="228600"/>
            <a:ext cx="492442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Rectangle 9"/>
          <p:cNvSpPr>
            <a:spLocks noChangeArrowheads="1"/>
          </p:cNvSpPr>
          <p:nvPr/>
        </p:nvSpPr>
        <p:spPr bwMode="auto">
          <a:xfrm>
            <a:off x="7772400" y="3641726"/>
            <a:ext cx="9906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Khafra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15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336191051_6a4ebe834f_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1524000" y="0"/>
            <a:ext cx="91440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4"/>
          <p:cNvSpPr>
            <a:spLocks noChangeArrowheads="1"/>
          </p:cNvSpPr>
          <p:nvPr/>
        </p:nvSpPr>
        <p:spPr bwMode="auto">
          <a:xfrm>
            <a:off x="3797301" y="6323113"/>
            <a:ext cx="416216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pl-PL" sz="1400">
                <a:solidFill>
                  <a:schemeClr val="bg1"/>
                </a:solidFill>
              </a:rPr>
              <a:t>. Pyramid of Cestius, 12 B.C.E. Rome, Gate of Ostiensis</a:t>
            </a:r>
            <a:r>
              <a:rPr lang="en-GB" sz="140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75165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 descr="64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47355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6" descr="64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28" t="3334" r="25981" b="61111"/>
          <a:stretch>
            <a:fillRect/>
          </a:stretch>
        </p:blipFill>
        <p:spPr bwMode="auto">
          <a:xfrm>
            <a:off x="6400800" y="0"/>
            <a:ext cx="42672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7548563" y="6548439"/>
            <a:ext cx="244368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400">
                <a:solidFill>
                  <a:schemeClr val="bg1"/>
                </a:solidFill>
              </a:rPr>
              <a:t>Szydłow, Synagogue. Torah ark.</a:t>
            </a:r>
          </a:p>
        </p:txBody>
      </p:sp>
      <p:sp>
        <p:nvSpPr>
          <p:cNvPr id="15365" name="TextBox 2"/>
          <p:cNvSpPr txBox="1">
            <a:spLocks noChangeArrowheads="1"/>
          </p:cNvSpPr>
          <p:nvPr/>
        </p:nvSpPr>
        <p:spPr bwMode="auto">
          <a:xfrm>
            <a:off x="6934200" y="4648201"/>
            <a:ext cx="5029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ru-RU" sz="2000">
                <a:solidFill>
                  <a:schemeClr val="bg1"/>
                </a:solidFill>
              </a:rPr>
              <a:t>Обелиск?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104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2"/>
          <p:cNvSpPr txBox="1">
            <a:spLocks noChangeArrowheads="1"/>
          </p:cNvSpPr>
          <p:nvPr/>
        </p:nvSpPr>
        <p:spPr bwMode="auto">
          <a:xfrm>
            <a:off x="3352800" y="2057400"/>
            <a:ext cx="5029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ru-RU" sz="2000">
                <a:solidFill>
                  <a:schemeClr val="bg1"/>
                </a:solidFill>
              </a:rPr>
              <a:t>Обелиск?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3132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http://toptravellists.net/wallpapers/2012/11/Dusk-St.-Peters-Basilica-Obelisks-Vatican-City-1024x12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"/>
            <a:ext cx="8610600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4241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6" descr="Pyramids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3" t="5052" r="6613" b="9760"/>
          <a:stretch>
            <a:fillRect/>
          </a:stretch>
        </p:blipFill>
        <p:spPr bwMode="auto">
          <a:xfrm>
            <a:off x="2514600" y="55564"/>
            <a:ext cx="4419600" cy="674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5"/>
          <p:cNvSpPr>
            <a:spLocks noChangeArrowheads="1"/>
          </p:cNvSpPr>
          <p:nvPr/>
        </p:nvSpPr>
        <p:spPr bwMode="auto">
          <a:xfrm>
            <a:off x="7162800" y="6216650"/>
            <a:ext cx="3352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i="1">
                <a:solidFill>
                  <a:schemeClr val="bg1"/>
                </a:solidFill>
              </a:rPr>
              <a:t>Relocation of the obelisk at St. Peter’s</a:t>
            </a:r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547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 descr="vlib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864" y="0"/>
            <a:ext cx="50879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4"/>
          <p:cNvSpPr>
            <a:spLocks noChangeArrowheads="1"/>
          </p:cNvSpPr>
          <p:nvPr/>
        </p:nvSpPr>
        <p:spPr bwMode="auto">
          <a:xfrm>
            <a:off x="7924800" y="6216650"/>
            <a:ext cx="3352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i="1">
                <a:solidFill>
                  <a:schemeClr val="bg1"/>
                </a:solidFill>
              </a:rPr>
              <a:t>The obelisk at St. Peter’s </a:t>
            </a:r>
            <a:r>
              <a:rPr lang="en-GB">
                <a:solidFill>
                  <a:schemeClr val="bg1"/>
                </a:solidFill>
              </a:rPr>
              <a:t>(Sixtus 5, 1585-90)</a:t>
            </a:r>
          </a:p>
        </p:txBody>
      </p:sp>
    </p:spTree>
    <p:extLst>
      <p:ext uri="{BB962C8B-B14F-4D97-AF65-F5344CB8AC3E}">
        <p14:creationId xmlns:p14="http://schemas.microsoft.com/office/powerpoint/2010/main" val="203481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StPetiersBasillica3-640x480"/>
          <p:cNvPicPr>
            <a:picLocks noChangeAspect="1" noChangeArrowheads="1"/>
          </p:cNvPicPr>
          <p:nvPr/>
        </p:nvPicPr>
        <p:blipFill>
          <a:blip r:embed="rId2">
            <a:lum bright="24000"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0" y="685800"/>
            <a:ext cx="78232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7138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2"/>
          <p:cNvSpPr txBox="1">
            <a:spLocks noChangeArrowheads="1"/>
          </p:cNvSpPr>
          <p:nvPr/>
        </p:nvSpPr>
        <p:spPr bwMode="auto">
          <a:xfrm>
            <a:off x="3352800" y="2057400"/>
            <a:ext cx="3886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ru-RU" sz="2000">
                <a:solidFill>
                  <a:schemeClr val="bg1"/>
                </a:solidFill>
              </a:rPr>
              <a:t>Связь между мирами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0322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Fig-087---Fig 7-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1" y="0"/>
            <a:ext cx="1928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4"/>
          <p:cNvSpPr>
            <a:spLocks noChangeArrowheads="1"/>
          </p:cNvSpPr>
          <p:nvPr/>
        </p:nvSpPr>
        <p:spPr bwMode="auto">
          <a:xfrm>
            <a:off x="6096000" y="6340475"/>
            <a:ext cx="4572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sz="1400" i="1">
                <a:solidFill>
                  <a:schemeClr val="bg1"/>
                </a:solidFill>
              </a:rPr>
              <a:t>Obelisk at St. Peter’s in Vatican</a:t>
            </a:r>
            <a:r>
              <a:rPr lang="en-GB" sz="1400">
                <a:solidFill>
                  <a:schemeClr val="bg1"/>
                </a:solidFill>
              </a:rPr>
              <a:t>, Sebastiano Serlio, </a:t>
            </a:r>
            <a:r>
              <a:rPr lang="en-GB" sz="1400" i="1">
                <a:solidFill>
                  <a:schemeClr val="bg1"/>
                </a:solidFill>
              </a:rPr>
              <a:t>Il terzo libro di</a:t>
            </a:r>
            <a:r>
              <a:rPr lang="ru-RU" sz="1400" i="1">
                <a:solidFill>
                  <a:schemeClr val="bg1"/>
                </a:solidFill>
              </a:rPr>
              <a:t> </a:t>
            </a:r>
            <a:r>
              <a:rPr lang="en-GB" sz="1400" i="1">
                <a:solidFill>
                  <a:schemeClr val="bg1"/>
                </a:solidFill>
              </a:rPr>
              <a:t>architettura </a:t>
            </a:r>
            <a:r>
              <a:rPr lang="en-GB" sz="1400">
                <a:solidFill>
                  <a:schemeClr val="bg1"/>
                </a:solidFill>
              </a:rPr>
              <a:t>(Venice, 1540), fol. 68</a:t>
            </a:r>
          </a:p>
        </p:txBody>
      </p:sp>
    </p:spTree>
    <p:extLst>
      <p:ext uri="{BB962C8B-B14F-4D97-AF65-F5344CB8AC3E}">
        <p14:creationId xmlns:p14="http://schemas.microsoft.com/office/powerpoint/2010/main" val="2056726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54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538" y="0"/>
            <a:ext cx="38274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2332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2"/>
          <p:cNvSpPr txBox="1">
            <a:spLocks noChangeArrowheads="1"/>
          </p:cNvSpPr>
          <p:nvPr/>
        </p:nvSpPr>
        <p:spPr bwMode="auto">
          <a:xfrm>
            <a:off x="3352800" y="2057401"/>
            <a:ext cx="5029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ru-RU" sz="2000">
                <a:solidFill>
                  <a:schemeClr val="bg1"/>
                </a:solidFill>
              </a:rPr>
              <a:t>Пирамида-обелиск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175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Fig-086---Fig 7-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"/>
            <a:ext cx="7010400" cy="688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37142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S_Maria_d_Popolo_Chigi_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51450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4"/>
          <p:cNvSpPr>
            <a:spLocks noChangeArrowheads="1"/>
          </p:cNvSpPr>
          <p:nvPr/>
        </p:nvSpPr>
        <p:spPr bwMode="auto">
          <a:xfrm>
            <a:off x="6781800" y="3749675"/>
            <a:ext cx="3657600" cy="289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sz="1400">
                <a:solidFill>
                  <a:schemeClr val="bg1"/>
                </a:solidFill>
              </a:rPr>
              <a:t>Кардинал Эгидио да Витербо,  приор Августианского ордена, ответственного за Санта Мария дель Пополо:</a:t>
            </a:r>
          </a:p>
          <a:p>
            <a:endParaRPr lang="ru-RU" sz="1400">
              <a:solidFill>
                <a:schemeClr val="bg1"/>
              </a:solidFill>
            </a:endParaRPr>
          </a:p>
          <a:p>
            <a:r>
              <a:rPr lang="ru-RU" sz="1400">
                <a:solidFill>
                  <a:schemeClr val="bg1"/>
                </a:solidFill>
              </a:rPr>
              <a:t>Пирамида – символ наиболее пламенных языков Божественной любви, пронизывающей землю и небо.</a:t>
            </a:r>
          </a:p>
          <a:p>
            <a:endParaRPr lang="ru-RU" sz="1400">
              <a:solidFill>
                <a:schemeClr val="bg1"/>
              </a:solidFill>
            </a:endParaRPr>
          </a:p>
          <a:p>
            <a:endParaRPr lang="ru-RU" sz="1400">
              <a:solidFill>
                <a:schemeClr val="bg1"/>
              </a:solidFill>
            </a:endParaRPr>
          </a:p>
          <a:p>
            <a:endParaRPr lang="ru-RU" sz="1400">
              <a:solidFill>
                <a:schemeClr val="bg1"/>
              </a:solidFill>
            </a:endParaRPr>
          </a:p>
          <a:p>
            <a:r>
              <a:rPr lang="en-GB" sz="1400">
                <a:solidFill>
                  <a:schemeClr val="bg1"/>
                </a:solidFill>
              </a:rPr>
              <a:t>Raphael, Tomb of Agostino Chigi, 1513–16, altered by Gian Lorenzo Bernini, 1652. Rome, S. Maria del Popolo, the Chigi Chapel.</a:t>
            </a:r>
          </a:p>
        </p:txBody>
      </p:sp>
    </p:spTree>
    <p:extLst>
      <p:ext uri="{BB962C8B-B14F-4D97-AF65-F5344CB8AC3E}">
        <p14:creationId xmlns:p14="http://schemas.microsoft.com/office/powerpoint/2010/main" val="733266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 descr="50883724_1718c8013e_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4" descr="079-CD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31194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5" descr="940788650_934877ef3a_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8"/>
          <a:stretch>
            <a:fillRect/>
          </a:stretch>
        </p:blipFill>
        <p:spPr bwMode="auto">
          <a:xfrm>
            <a:off x="6324600" y="3505201"/>
            <a:ext cx="4038600" cy="280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Rectangle 6"/>
          <p:cNvSpPr>
            <a:spLocks noChangeArrowheads="1"/>
          </p:cNvSpPr>
          <p:nvPr/>
        </p:nvSpPr>
        <p:spPr bwMode="auto">
          <a:xfrm>
            <a:off x="5943600" y="6340475"/>
            <a:ext cx="4876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sz="1400">
                <a:solidFill>
                  <a:schemeClr val="bg1"/>
                </a:solidFill>
              </a:rPr>
              <a:t>Rome, S. Maria del Popolo, the Chigi Chapel, by Raphael, 1513–16; altered by Gian Lorenzo Bernini, 1652. </a:t>
            </a:r>
          </a:p>
        </p:txBody>
      </p:sp>
    </p:spTree>
    <p:extLst>
      <p:ext uri="{BB962C8B-B14F-4D97-AF65-F5344CB8AC3E}">
        <p14:creationId xmlns:p14="http://schemas.microsoft.com/office/powerpoint/2010/main" val="136749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Fig-090---Fig 7-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6750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4"/>
          <p:cNvSpPr>
            <a:spLocks noChangeArrowheads="1"/>
          </p:cNvSpPr>
          <p:nvPr/>
        </p:nvSpPr>
        <p:spPr bwMode="auto">
          <a:xfrm>
            <a:off x="8305800" y="5838826"/>
            <a:ext cx="23622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en-US" sz="1400">
                <a:solidFill>
                  <a:schemeClr val="bg1"/>
                </a:solidFill>
              </a:rPr>
              <a:t>Heinrich Khunrath (1560–1605), </a:t>
            </a:r>
            <a:r>
              <a:rPr lang="en-GB" altLang="en-US" sz="1400" i="1">
                <a:solidFill>
                  <a:schemeClr val="bg1"/>
                </a:solidFill>
              </a:rPr>
              <a:t>Amphitheatrum sapientiae aeternae, </a:t>
            </a:r>
            <a:r>
              <a:rPr lang="en-GB" altLang="en-US" sz="1400">
                <a:solidFill>
                  <a:schemeClr val="bg1"/>
                </a:solidFill>
              </a:rPr>
              <a:t>Hamburg, 1595</a:t>
            </a:r>
          </a:p>
        </p:txBody>
      </p:sp>
    </p:spTree>
    <p:extLst>
      <p:ext uri="{BB962C8B-B14F-4D97-AF65-F5344CB8AC3E}">
        <p14:creationId xmlns:p14="http://schemas.microsoft.com/office/powerpoint/2010/main" val="379712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 descr="Clip00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714" y="76200"/>
            <a:ext cx="6592887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3382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Box 2"/>
          <p:cNvSpPr txBox="1">
            <a:spLocks noChangeArrowheads="1"/>
          </p:cNvSpPr>
          <p:nvPr/>
        </p:nvSpPr>
        <p:spPr bwMode="auto">
          <a:xfrm>
            <a:off x="3352800" y="2057401"/>
            <a:ext cx="6324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ru-RU" sz="2000">
                <a:solidFill>
                  <a:schemeClr val="bg1"/>
                </a:solidFill>
              </a:rPr>
              <a:t>Пирамида-обелиск: из Италии в Польшу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89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S_Maria_d_Popolo_Chigi_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51450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6781800" y="5915025"/>
            <a:ext cx="36576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sz="1400">
                <a:solidFill>
                  <a:schemeClr val="bg1"/>
                </a:solidFill>
              </a:rPr>
              <a:t>Raphael, Tomb of Agostino Chigi, 1513–16, altered by Gian Lorenzo Bernini, 1652. Rome, S. Maria del Popolo, the Chigi Chapel.</a:t>
            </a:r>
          </a:p>
        </p:txBody>
      </p:sp>
    </p:spTree>
    <p:extLst>
      <p:ext uri="{BB962C8B-B14F-4D97-AF65-F5344CB8AC3E}">
        <p14:creationId xmlns:p14="http://schemas.microsoft.com/office/powerpoint/2010/main" val="1125978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 descr="file:///D:/%5B00%5D%20Courses/NetherlandishArt/01.htm1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28781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4" descr="file:///D:/%5B00%5D%20Courses/NetherlandishArt/01.htm1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777"/>
          <a:stretch>
            <a:fillRect/>
          </a:stretch>
        </p:blipFill>
        <p:spPr bwMode="auto">
          <a:xfrm>
            <a:off x="4835526" y="0"/>
            <a:ext cx="5832475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Rectangle 5"/>
          <p:cNvSpPr>
            <a:spLocks noChangeArrowheads="1"/>
          </p:cNvSpPr>
          <p:nvPr/>
        </p:nvSpPr>
        <p:spPr bwMode="auto">
          <a:xfrm>
            <a:off x="4800600" y="6400800"/>
            <a:ext cx="609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GB" altLang="en-US" sz="1200">
                <a:solidFill>
                  <a:schemeClr val="bg1"/>
                </a:solidFill>
              </a:rPr>
              <a:t>Hieronymus Bosch, </a:t>
            </a:r>
            <a:r>
              <a:rPr lang="en-GB" altLang="en-US" sz="1200" b="1">
                <a:solidFill>
                  <a:schemeClr val="bg1"/>
                </a:solidFill>
              </a:rPr>
              <a:t>Paradise: Ascent of the Blessed</a:t>
            </a:r>
            <a:r>
              <a:rPr lang="en-GB" altLang="en-US" sz="1200">
                <a:solidFill>
                  <a:schemeClr val="bg1"/>
                </a:solidFill>
              </a:rPr>
              <a:t>, 1500-04</a:t>
            </a:r>
            <a:br>
              <a:rPr lang="en-GB" altLang="en-US" sz="1200">
                <a:solidFill>
                  <a:schemeClr val="bg1"/>
                </a:solidFill>
              </a:rPr>
            </a:br>
            <a:r>
              <a:rPr lang="en-GB" altLang="en-US" sz="1200">
                <a:solidFill>
                  <a:schemeClr val="bg1"/>
                </a:solidFill>
              </a:rPr>
              <a:t>Oil on panel, 86,5 x 39,5 cm. Palazzo Ducale, Venice </a:t>
            </a:r>
          </a:p>
        </p:txBody>
      </p:sp>
    </p:spTree>
    <p:extLst>
      <p:ext uri="{BB962C8B-B14F-4D97-AF65-F5344CB8AC3E}">
        <p14:creationId xmlns:p14="http://schemas.microsoft.com/office/powerpoint/2010/main" val="10112858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Fig-089---Fig 7-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488" y="0"/>
            <a:ext cx="34655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6324600" y="6203950"/>
            <a:ext cx="45720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sz="1400">
                <a:solidFill>
                  <a:schemeClr val="bg1"/>
                </a:solidFill>
              </a:rPr>
              <a:t>Końskie, Saint Nicholas Collegial Church. Tomb of Hieronim Koniecki (d. 1564). Drawing by Maksymilian Cercha, before 190</a:t>
            </a:r>
          </a:p>
        </p:txBody>
      </p:sp>
    </p:spTree>
    <p:extLst>
      <p:ext uri="{BB962C8B-B14F-4D97-AF65-F5344CB8AC3E}">
        <p14:creationId xmlns:p14="http://schemas.microsoft.com/office/powerpoint/2010/main" val="3846460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Fig-084---Fig 7-11"/>
          <p:cNvPicPr>
            <a:picLocks noChangeAspect="1" noChangeArrowheads="1"/>
          </p:cNvPicPr>
          <p:nvPr/>
        </p:nvPicPr>
        <p:blipFill>
          <a:blip r:embed="rId2">
            <a:lum bright="30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4703763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3" descr="HPIM6667-kanonik_nn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288" y="0"/>
            <a:ext cx="4049712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Rectangle 5"/>
          <p:cNvSpPr>
            <a:spLocks noChangeArrowheads="1"/>
          </p:cNvSpPr>
          <p:nvPr/>
        </p:nvSpPr>
        <p:spPr bwMode="auto">
          <a:xfrm>
            <a:off x="1752600" y="6340475"/>
            <a:ext cx="4572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sz="1400">
                <a:solidFill>
                  <a:schemeClr val="bg1"/>
                </a:solidFill>
              </a:rPr>
              <a:t>Cracow, Cloister in the Dominican Church. Santi Gucci, Tomb of Galeazzo Guicciardini, ca. 1557.</a:t>
            </a:r>
          </a:p>
        </p:txBody>
      </p:sp>
      <p:sp>
        <p:nvSpPr>
          <p:cNvPr id="32773" name="Rectangle 6"/>
          <p:cNvSpPr>
            <a:spLocks noChangeArrowheads="1"/>
          </p:cNvSpPr>
          <p:nvPr/>
        </p:nvSpPr>
        <p:spPr bwMode="auto">
          <a:xfrm>
            <a:off x="6705600" y="6337628"/>
            <a:ext cx="4114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GB" sz="1400">
                <a:solidFill>
                  <a:schemeClr val="bg1"/>
                </a:solidFill>
              </a:rPr>
              <a:t>Santi Gucci’s workshop, Tomb of Wojciech Sobieński, the early 1560s. </a:t>
            </a:r>
            <a:r>
              <a:rPr lang="pl-PL" sz="1400">
                <a:solidFill>
                  <a:schemeClr val="bg1"/>
                </a:solidFill>
              </a:rPr>
              <a:t>Płock, Cathedral</a:t>
            </a:r>
            <a:r>
              <a:rPr lang="en-GB" sz="140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34951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3" descr="Fig-083---Fig 7-10"/>
          <p:cNvPicPr>
            <a:picLocks noChangeAspect="1" noChangeArrowheads="1"/>
          </p:cNvPicPr>
          <p:nvPr/>
        </p:nvPicPr>
        <p:blipFill>
          <a:blip r:embed="rId2">
            <a:lum bright="18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30622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Rectangle 5"/>
          <p:cNvSpPr>
            <a:spLocks noChangeArrowheads="1"/>
          </p:cNvSpPr>
          <p:nvPr/>
        </p:nvSpPr>
        <p:spPr bwMode="auto">
          <a:xfrm>
            <a:off x="8686800" y="5353050"/>
            <a:ext cx="1981200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sz="1400">
                <a:solidFill>
                  <a:schemeClr val="bg1"/>
                </a:solidFill>
              </a:rPr>
              <a:t>Kraśnik, St. Mary’s Ascension Church. Santi Gucci, Tomb of a son and daughter of Andrzej Tęczyński and Zofĳia Dembowska, before 1579.</a:t>
            </a:r>
          </a:p>
        </p:txBody>
      </p:sp>
    </p:spTree>
    <p:extLst>
      <p:ext uri="{BB962C8B-B14F-4D97-AF65-F5344CB8AC3E}">
        <p14:creationId xmlns:p14="http://schemas.microsoft.com/office/powerpoint/2010/main" val="418564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Box 2"/>
          <p:cNvSpPr txBox="1">
            <a:spLocks noChangeArrowheads="1"/>
          </p:cNvSpPr>
          <p:nvPr/>
        </p:nvSpPr>
        <p:spPr bwMode="auto">
          <a:xfrm>
            <a:off x="3352800" y="2057401"/>
            <a:ext cx="6324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ru-RU" sz="2000">
                <a:solidFill>
                  <a:schemeClr val="bg1"/>
                </a:solidFill>
              </a:rPr>
              <a:t>Надгробие и ковчег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667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Szydlow_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38401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3" descr="Fig-083---Fig 7-10"/>
          <p:cNvPicPr>
            <a:picLocks noChangeAspect="1" noChangeArrowheads="1"/>
          </p:cNvPicPr>
          <p:nvPr/>
        </p:nvPicPr>
        <p:blipFill>
          <a:blip r:embed="rId3">
            <a:lum bright="18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0"/>
            <a:ext cx="30622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8686800" y="2638425"/>
            <a:ext cx="1981200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sz="1400">
                <a:solidFill>
                  <a:schemeClr val="bg1"/>
                </a:solidFill>
              </a:rPr>
              <a:t>Kraśnik, St. Mary’s Ascension Church. Santi Gucci, Tomb of a son and daughter of Andrzej Tęczyński and Zofĳia Dembowska, before 1579.</a:t>
            </a:r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8683626" y="6340475"/>
            <a:ext cx="22129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&lt;&lt;&lt; </a:t>
            </a:r>
            <a:r>
              <a:rPr lang="en-GB" sz="1400">
                <a:solidFill>
                  <a:schemeClr val="bg1"/>
                </a:solidFill>
              </a:rPr>
              <a:t>Szydłow, Synagogue. Torah ark.</a:t>
            </a:r>
          </a:p>
        </p:txBody>
      </p:sp>
    </p:spTree>
    <p:extLst>
      <p:ext uri="{BB962C8B-B14F-4D97-AF65-F5344CB8AC3E}">
        <p14:creationId xmlns:p14="http://schemas.microsoft.com/office/powerpoint/2010/main" val="37167800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Szydlow_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0"/>
            <a:ext cx="3584575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3" descr="KRAK_W, Stara Synagoga_fot RNESTOROW_RNE_626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03"/>
          <a:stretch>
            <a:fillRect/>
          </a:stretch>
        </p:blipFill>
        <p:spPr bwMode="auto">
          <a:xfrm>
            <a:off x="5980114" y="0"/>
            <a:ext cx="4656137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Rectangle 5"/>
          <p:cNvSpPr>
            <a:spLocks noChangeArrowheads="1"/>
          </p:cNvSpPr>
          <p:nvPr/>
        </p:nvSpPr>
        <p:spPr bwMode="auto">
          <a:xfrm>
            <a:off x="6481764" y="6553201"/>
            <a:ext cx="354481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400">
                <a:solidFill>
                  <a:schemeClr val="bg1"/>
                </a:solidFill>
              </a:rPr>
              <a:t>Kazimierz (Cracow), Old Synagogue. Torah ark.</a:t>
            </a:r>
          </a:p>
        </p:txBody>
      </p:sp>
      <p:sp>
        <p:nvSpPr>
          <p:cNvPr id="36869" name="Rectangle 6"/>
          <p:cNvSpPr>
            <a:spLocks noChangeArrowheads="1"/>
          </p:cNvSpPr>
          <p:nvPr/>
        </p:nvSpPr>
        <p:spPr bwMode="auto">
          <a:xfrm>
            <a:off x="2286000" y="6553201"/>
            <a:ext cx="244368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400">
                <a:solidFill>
                  <a:schemeClr val="bg1"/>
                </a:solidFill>
              </a:rPr>
              <a:t>Szydłow, Synagogue. Torah ark.</a:t>
            </a:r>
          </a:p>
        </p:txBody>
      </p:sp>
    </p:spTree>
    <p:extLst>
      <p:ext uri="{BB962C8B-B14F-4D97-AF65-F5344CB8AC3E}">
        <p14:creationId xmlns:p14="http://schemas.microsoft.com/office/powerpoint/2010/main" val="15332146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Box 2"/>
          <p:cNvSpPr txBox="1">
            <a:spLocks noChangeArrowheads="1"/>
          </p:cNvSpPr>
          <p:nvPr/>
        </p:nvSpPr>
        <p:spPr bwMode="auto">
          <a:xfrm>
            <a:off x="3352800" y="2057401"/>
            <a:ext cx="6324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ru-RU" sz="2000">
                <a:solidFill>
                  <a:schemeClr val="bg1"/>
                </a:solidFill>
              </a:rPr>
              <a:t>Древо жизни и неугасимый пламень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4618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Szydlow_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38401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3" descr="Fig-083---Fig 7-10"/>
          <p:cNvPicPr>
            <a:picLocks noChangeAspect="1" noChangeArrowheads="1"/>
          </p:cNvPicPr>
          <p:nvPr/>
        </p:nvPicPr>
        <p:blipFill>
          <a:blip r:embed="rId3">
            <a:lum bright="18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0"/>
            <a:ext cx="30622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8686800" y="2638425"/>
            <a:ext cx="1981200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sz="1400">
                <a:solidFill>
                  <a:schemeClr val="bg1"/>
                </a:solidFill>
              </a:rPr>
              <a:t>Kraśnik, St. Mary’s Ascension Church. Santi Gucci, Tomb of a son and daughter of Andrzej Tęczyński and Zofĳia Dembowska, before 1579.</a:t>
            </a:r>
          </a:p>
        </p:txBody>
      </p:sp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8683626" y="6340475"/>
            <a:ext cx="22129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&lt;&lt;&lt; </a:t>
            </a:r>
            <a:r>
              <a:rPr lang="en-GB" sz="1400">
                <a:solidFill>
                  <a:schemeClr val="bg1"/>
                </a:solidFill>
              </a:rPr>
              <a:t>Szydłow, Synagogue. Torah ark.</a:t>
            </a:r>
          </a:p>
        </p:txBody>
      </p:sp>
    </p:spTree>
    <p:extLst>
      <p:ext uri="{BB962C8B-B14F-4D97-AF65-F5344CB8AC3E}">
        <p14:creationId xmlns:p14="http://schemas.microsoft.com/office/powerpoint/2010/main" val="12373913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Szydlow_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0"/>
            <a:ext cx="3584575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3" descr="KRAK_W, Stara Synagoga_fot RNESTOROW_RNE_626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03"/>
          <a:stretch>
            <a:fillRect/>
          </a:stretch>
        </p:blipFill>
        <p:spPr bwMode="auto">
          <a:xfrm>
            <a:off x="5980114" y="0"/>
            <a:ext cx="4656137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6481764" y="6553201"/>
            <a:ext cx="354481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400">
                <a:solidFill>
                  <a:schemeClr val="bg1"/>
                </a:solidFill>
              </a:rPr>
              <a:t>Kazimierz (Cracow), Old Synagogue. Torah ark.</a:t>
            </a:r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2286000" y="6553201"/>
            <a:ext cx="244368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400">
                <a:solidFill>
                  <a:schemeClr val="bg1"/>
                </a:solidFill>
              </a:rPr>
              <a:t>Szydłow, Synagogue. Torah ark.</a:t>
            </a:r>
          </a:p>
        </p:txBody>
      </p:sp>
    </p:spTree>
    <p:extLst>
      <p:ext uri="{BB962C8B-B14F-4D97-AF65-F5344CB8AC3E}">
        <p14:creationId xmlns:p14="http://schemas.microsoft.com/office/powerpoint/2010/main" val="41534501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Szydlow_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64" r="22614" b="70000"/>
          <a:stretch>
            <a:fillRect/>
          </a:stretch>
        </p:blipFill>
        <p:spPr bwMode="auto">
          <a:xfrm>
            <a:off x="3276600" y="0"/>
            <a:ext cx="54864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Rectangle 4"/>
          <p:cNvSpPr>
            <a:spLocks noChangeArrowheads="1"/>
          </p:cNvSpPr>
          <p:nvPr/>
        </p:nvSpPr>
        <p:spPr bwMode="auto">
          <a:xfrm>
            <a:off x="4721225" y="6553201"/>
            <a:ext cx="244368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400">
                <a:solidFill>
                  <a:schemeClr val="bg1"/>
                </a:solidFill>
              </a:rPr>
              <a:t>Szydłow, Synagogue. Torah ark.</a:t>
            </a:r>
          </a:p>
        </p:txBody>
      </p:sp>
    </p:spTree>
    <p:extLst>
      <p:ext uri="{BB962C8B-B14F-4D97-AF65-F5344CB8AC3E}">
        <p14:creationId xmlns:p14="http://schemas.microsoft.com/office/powerpoint/2010/main" val="40736460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2"/>
          <p:cNvSpPr txBox="1">
            <a:spLocks noChangeArrowheads="1"/>
          </p:cNvSpPr>
          <p:nvPr/>
        </p:nvSpPr>
        <p:spPr bwMode="auto">
          <a:xfrm>
            <a:off x="3352800" y="2057400"/>
            <a:ext cx="5029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ru-RU" sz="2000">
                <a:solidFill>
                  <a:schemeClr val="bg1"/>
                </a:solidFill>
              </a:rPr>
              <a:t>Прихоть архитектора или символ?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2235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 descr="Hermes_alquimic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538" y="-1588"/>
            <a:ext cx="4616450" cy="594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Rectangle 4"/>
          <p:cNvSpPr>
            <a:spLocks noChangeArrowheads="1"/>
          </p:cNvSpPr>
          <p:nvPr/>
        </p:nvSpPr>
        <p:spPr bwMode="auto">
          <a:xfrm>
            <a:off x="3276600" y="5943600"/>
            <a:ext cx="54102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GB" altLang="en-US" i="1">
                <a:solidFill>
                  <a:schemeClr val="bg1"/>
                </a:solidFill>
              </a:rPr>
              <a:t>Worship God in Silence</a:t>
            </a:r>
            <a:r>
              <a:rPr lang="en-GB" altLang="en-US">
                <a:solidFill>
                  <a:schemeClr val="bg1"/>
                </a:solidFill>
              </a:rPr>
              <a:t>, Achille Bocchi’s </a:t>
            </a:r>
            <a:r>
              <a:rPr lang="en-GB" altLang="en-US" i="1">
                <a:solidFill>
                  <a:schemeClr val="bg1"/>
                </a:solidFill>
              </a:rPr>
              <a:t>Symbolicarum quaestionum, </a:t>
            </a:r>
            <a:r>
              <a:rPr lang="en-GB" altLang="en-US">
                <a:solidFill>
                  <a:schemeClr val="bg1"/>
                </a:solidFill>
              </a:rPr>
              <a:t>1555 </a:t>
            </a:r>
          </a:p>
          <a:p>
            <a:pPr algn="ctr"/>
            <a:r>
              <a:rPr lang="en-GB" altLang="en-US">
                <a:solidFill>
                  <a:schemeClr val="bg1"/>
                </a:solidFill>
              </a:rPr>
              <a:t>S</a:t>
            </a:r>
            <a:r>
              <a:rPr lang="en-GB" altLang="en-US" i="1">
                <a:solidFill>
                  <a:schemeClr val="bg1"/>
                </a:solidFill>
              </a:rPr>
              <a:t>ilentio Deum cole </a:t>
            </a:r>
          </a:p>
        </p:txBody>
      </p:sp>
    </p:spTree>
    <p:extLst>
      <p:ext uri="{BB962C8B-B14F-4D97-AF65-F5344CB8AC3E}">
        <p14:creationId xmlns:p14="http://schemas.microsoft.com/office/powerpoint/2010/main" val="27227388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Fig-094---Fig 7-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350" y="0"/>
            <a:ext cx="375285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3" descr="Fig-095---Fig 7-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4414838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Rectangle 5"/>
          <p:cNvSpPr>
            <a:spLocks noChangeArrowheads="1"/>
          </p:cNvSpPr>
          <p:nvPr/>
        </p:nvSpPr>
        <p:spPr bwMode="auto">
          <a:xfrm>
            <a:off x="1524000" y="6264275"/>
            <a:ext cx="4572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sz="1400">
                <a:solidFill>
                  <a:schemeClr val="bg1"/>
                </a:solidFill>
              </a:rPr>
              <a:t>Guillaume Postel, </a:t>
            </a:r>
            <a:r>
              <a:rPr lang="en-GB" sz="1400" i="1">
                <a:solidFill>
                  <a:schemeClr val="bg1"/>
                </a:solidFill>
              </a:rPr>
              <a:t>Candelabri typici in Mosis abernaculo </a:t>
            </a:r>
            <a:r>
              <a:rPr lang="en-GB" sz="1400">
                <a:solidFill>
                  <a:schemeClr val="bg1"/>
                </a:solidFill>
              </a:rPr>
              <a:t>(Venice, 1548), frontispiece.</a:t>
            </a:r>
          </a:p>
        </p:txBody>
      </p:sp>
      <p:sp>
        <p:nvSpPr>
          <p:cNvPr id="43013" name="Rectangle 6"/>
          <p:cNvSpPr>
            <a:spLocks noChangeArrowheads="1"/>
          </p:cNvSpPr>
          <p:nvPr/>
        </p:nvSpPr>
        <p:spPr bwMode="auto">
          <a:xfrm>
            <a:off x="6111875" y="6324601"/>
            <a:ext cx="424718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400">
                <a:solidFill>
                  <a:schemeClr val="bg1"/>
                </a:solidFill>
              </a:rPr>
              <a:t>Guillaume Postel, </a:t>
            </a:r>
            <a:r>
              <a:rPr lang="en-GB" sz="1400" i="1">
                <a:solidFill>
                  <a:schemeClr val="bg1"/>
                </a:solidFill>
              </a:rPr>
              <a:t>Or nerot ha-Menorah </a:t>
            </a:r>
            <a:r>
              <a:rPr lang="en-GB" sz="1400">
                <a:solidFill>
                  <a:schemeClr val="bg1"/>
                </a:solidFill>
              </a:rPr>
              <a:t>([s. l.], 1547[?]).</a:t>
            </a:r>
          </a:p>
        </p:txBody>
      </p:sp>
    </p:spTree>
    <p:extLst>
      <p:ext uri="{BB962C8B-B14F-4D97-AF65-F5344CB8AC3E}">
        <p14:creationId xmlns:p14="http://schemas.microsoft.com/office/powerpoint/2010/main" val="11372250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Fig-094---Fig 7-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638" y="0"/>
            <a:ext cx="41703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Rectangle 5"/>
          <p:cNvSpPr>
            <a:spLocks noChangeArrowheads="1"/>
          </p:cNvSpPr>
          <p:nvPr/>
        </p:nvSpPr>
        <p:spPr bwMode="auto">
          <a:xfrm>
            <a:off x="7010400" y="4191001"/>
            <a:ext cx="244368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400">
                <a:solidFill>
                  <a:schemeClr val="bg1"/>
                </a:solidFill>
              </a:rPr>
              <a:t>Szydłow, Synagogue. Torah ark.</a:t>
            </a:r>
          </a:p>
        </p:txBody>
      </p:sp>
      <p:pic>
        <p:nvPicPr>
          <p:cNvPr id="44036" name="Picture 2" descr="Szydlow_0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64" r="22614" b="70000"/>
          <a:stretch>
            <a:fillRect/>
          </a:stretch>
        </p:blipFill>
        <p:spPr bwMode="auto">
          <a:xfrm>
            <a:off x="6553200" y="0"/>
            <a:ext cx="36576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Rectangle 7"/>
          <p:cNvSpPr>
            <a:spLocks noChangeArrowheads="1"/>
          </p:cNvSpPr>
          <p:nvPr/>
        </p:nvSpPr>
        <p:spPr bwMode="auto">
          <a:xfrm>
            <a:off x="6096000" y="6264275"/>
            <a:ext cx="4572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sz="1400">
                <a:solidFill>
                  <a:schemeClr val="bg1"/>
                </a:solidFill>
              </a:rPr>
              <a:t>Guillaume Postel, </a:t>
            </a:r>
            <a:r>
              <a:rPr lang="en-GB" sz="1400" i="1">
                <a:solidFill>
                  <a:schemeClr val="bg1"/>
                </a:solidFill>
              </a:rPr>
              <a:t>Candelabri typici in Mosis abernaculo </a:t>
            </a:r>
            <a:r>
              <a:rPr lang="en-GB" sz="1400">
                <a:solidFill>
                  <a:schemeClr val="bg1"/>
                </a:solidFill>
              </a:rPr>
              <a:t>(Venice, 1548), frontispiece.</a:t>
            </a:r>
          </a:p>
        </p:txBody>
      </p:sp>
    </p:spTree>
    <p:extLst>
      <p:ext uri="{BB962C8B-B14F-4D97-AF65-F5344CB8AC3E}">
        <p14:creationId xmlns:p14="http://schemas.microsoft.com/office/powerpoint/2010/main" val="24060563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3" descr="Szydlow_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1" y="0"/>
            <a:ext cx="38401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Rectangle 4"/>
          <p:cNvSpPr>
            <a:spLocks noChangeArrowheads="1"/>
          </p:cNvSpPr>
          <p:nvPr/>
        </p:nvSpPr>
        <p:spPr bwMode="auto">
          <a:xfrm>
            <a:off x="7921625" y="6553201"/>
            <a:ext cx="244368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400">
                <a:solidFill>
                  <a:schemeClr val="bg1"/>
                </a:solidFill>
              </a:rPr>
              <a:t>Szydłow, Synagogue. Torah ark.</a:t>
            </a:r>
          </a:p>
        </p:txBody>
      </p:sp>
    </p:spTree>
    <p:extLst>
      <p:ext uri="{BB962C8B-B14F-4D97-AF65-F5344CB8AC3E}">
        <p14:creationId xmlns:p14="http://schemas.microsoft.com/office/powerpoint/2010/main" val="19302581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 descr="Rodov47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44751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5" descr="Rodov478"/>
          <p:cNvPicPr>
            <a:picLocks noChangeAspect="1" noChangeArrowheads="1"/>
          </p:cNvPicPr>
          <p:nvPr/>
        </p:nvPicPr>
        <p:blipFill>
          <a:blip r:embed="rId3">
            <a:lum bright="24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34" t="3221" r="28316" b="72223"/>
          <a:stretch>
            <a:fillRect/>
          </a:stretch>
        </p:blipFill>
        <p:spPr bwMode="auto">
          <a:xfrm>
            <a:off x="6096000" y="-55563"/>
            <a:ext cx="4572000" cy="4181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7921625" y="6553201"/>
            <a:ext cx="241091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400">
                <a:solidFill>
                  <a:schemeClr val="bg1"/>
                </a:solidFill>
              </a:rPr>
              <a:t>Tykocin, Synagogue. Torah ark.</a:t>
            </a:r>
          </a:p>
        </p:txBody>
      </p:sp>
    </p:spTree>
    <p:extLst>
      <p:ext uri="{BB962C8B-B14F-4D97-AF65-F5344CB8AC3E}">
        <p14:creationId xmlns:p14="http://schemas.microsoft.com/office/powerpoint/2010/main" val="3985555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Box 2"/>
          <p:cNvSpPr txBox="1">
            <a:spLocks noChangeArrowheads="1"/>
          </p:cNvSpPr>
          <p:nvPr/>
        </p:nvSpPr>
        <p:spPr bwMode="auto">
          <a:xfrm>
            <a:off x="3352800" y="2057401"/>
            <a:ext cx="6324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ru-RU" sz="2000">
                <a:solidFill>
                  <a:schemeClr val="bg1"/>
                </a:solidFill>
              </a:rPr>
              <a:t>Пламя жертвенника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5856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0"/>
            <a:ext cx="55784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131" name="Rectangle 4"/>
          <p:cNvSpPr>
            <a:spLocks noChangeArrowheads="1"/>
          </p:cNvSpPr>
          <p:nvPr/>
        </p:nvSpPr>
        <p:spPr bwMode="auto">
          <a:xfrm>
            <a:off x="7467600" y="6553201"/>
            <a:ext cx="292419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400">
                <a:solidFill>
                  <a:schemeClr val="bg1"/>
                </a:solidFill>
              </a:rPr>
              <a:t>Prague, Altneuschul, late 13</a:t>
            </a:r>
            <a:r>
              <a:rPr lang="en-GB" sz="1400" baseline="30000">
                <a:solidFill>
                  <a:schemeClr val="bg1"/>
                </a:solidFill>
              </a:rPr>
              <a:t>th</a:t>
            </a:r>
            <a:r>
              <a:rPr lang="en-GB" sz="1400">
                <a:solidFill>
                  <a:schemeClr val="bg1"/>
                </a:solidFill>
              </a:rPr>
              <a:t> century</a:t>
            </a:r>
          </a:p>
        </p:txBody>
      </p:sp>
    </p:spTree>
    <p:extLst>
      <p:ext uri="{BB962C8B-B14F-4D97-AF65-F5344CB8AC3E}">
        <p14:creationId xmlns:p14="http://schemas.microsoft.com/office/powerpoint/2010/main" val="313135014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12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5" name="Rectangle 4"/>
          <p:cNvSpPr>
            <a:spLocks noChangeArrowheads="1"/>
          </p:cNvSpPr>
          <p:nvPr/>
        </p:nvSpPr>
        <p:spPr bwMode="auto">
          <a:xfrm>
            <a:off x="7467600" y="6553201"/>
            <a:ext cx="292419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400">
                <a:solidFill>
                  <a:schemeClr val="bg1"/>
                </a:solidFill>
              </a:rPr>
              <a:t>Prague, Altneuschul, late 13</a:t>
            </a:r>
            <a:r>
              <a:rPr lang="en-GB" sz="1400" baseline="30000">
                <a:solidFill>
                  <a:schemeClr val="bg1"/>
                </a:solidFill>
              </a:rPr>
              <a:t>th</a:t>
            </a:r>
            <a:r>
              <a:rPr lang="en-GB" sz="1400">
                <a:solidFill>
                  <a:schemeClr val="bg1"/>
                </a:solidFill>
              </a:rPr>
              <a:t> century</a:t>
            </a:r>
          </a:p>
        </p:txBody>
      </p:sp>
    </p:spTree>
    <p:extLst>
      <p:ext uri="{BB962C8B-B14F-4D97-AF65-F5344CB8AC3E}">
        <p14:creationId xmlns:p14="http://schemas.microsoft.com/office/powerpoint/2010/main" val="11372198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Plate 1-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12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Rectangle 6"/>
          <p:cNvSpPr>
            <a:spLocks noChangeArrowheads="1"/>
          </p:cNvSpPr>
          <p:nvPr/>
        </p:nvSpPr>
        <p:spPr bwMode="auto">
          <a:xfrm>
            <a:off x="4545013" y="6553201"/>
            <a:ext cx="278217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400">
                <a:solidFill>
                  <a:schemeClr val="bg1"/>
                </a:solidFill>
              </a:rPr>
              <a:t>Kazimierz (Cracow), Old Synagogue.</a:t>
            </a:r>
          </a:p>
        </p:txBody>
      </p:sp>
    </p:spTree>
    <p:extLst>
      <p:ext uri="{BB962C8B-B14F-4D97-AF65-F5344CB8AC3E}">
        <p14:creationId xmlns:p14="http://schemas.microsoft.com/office/powerpoint/2010/main" val="95143256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3" descr="file:///F:/00%20Images/09%20My%20PUBLICATIONS/Thesis%20CD/Illustrations%201-740/5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0"/>
            <a:ext cx="5254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Rectangle 4"/>
          <p:cNvSpPr>
            <a:spLocks noChangeArrowheads="1"/>
          </p:cNvSpPr>
          <p:nvPr/>
        </p:nvSpPr>
        <p:spPr bwMode="auto">
          <a:xfrm>
            <a:off x="7162800" y="6324600"/>
            <a:ext cx="3505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sz="1400">
                <a:solidFill>
                  <a:schemeClr val="bg1"/>
                </a:solidFill>
              </a:rPr>
              <a:t>Kazimierz (Cracow), Isaac’s Synagogue. Bimah.</a:t>
            </a:r>
          </a:p>
        </p:txBody>
      </p:sp>
    </p:spTree>
    <p:extLst>
      <p:ext uri="{BB962C8B-B14F-4D97-AF65-F5344CB8AC3E}">
        <p14:creationId xmlns:p14="http://schemas.microsoft.com/office/powerpoint/2010/main" val="25010254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File015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536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4"/>
          <p:cNvSpPr>
            <a:spLocks noChangeArrowheads="1"/>
          </p:cNvSpPr>
          <p:nvPr/>
        </p:nvSpPr>
        <p:spPr bwMode="auto">
          <a:xfrm>
            <a:off x="1981200" y="5410200"/>
            <a:ext cx="8305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GB" sz="1400">
                <a:solidFill>
                  <a:schemeClr val="bg1"/>
                </a:solidFill>
              </a:rPr>
              <a:t>Szydłow, Synagogue. Southern facade, 1534–64 and later reconstructions and additions.</a:t>
            </a:r>
          </a:p>
        </p:txBody>
      </p:sp>
    </p:spTree>
    <p:extLst>
      <p:ext uri="{BB962C8B-B14F-4D97-AF65-F5344CB8AC3E}">
        <p14:creationId xmlns:p14="http://schemas.microsoft.com/office/powerpoint/2010/main" val="87955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Plate 1-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/>
          <a:stretch>
            <a:fillRect/>
          </a:stretch>
        </p:blipFill>
        <p:spPr bwMode="auto">
          <a:xfrm>
            <a:off x="5486400" y="1"/>
            <a:ext cx="5181600" cy="612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Picture 4" descr="Fig-089---Fig 7-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451" y="990600"/>
            <a:ext cx="2581275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Rectangle 6"/>
          <p:cNvSpPr>
            <a:spLocks noChangeArrowheads="1"/>
          </p:cNvSpPr>
          <p:nvPr/>
        </p:nvSpPr>
        <p:spPr bwMode="auto">
          <a:xfrm>
            <a:off x="6324601" y="6172201"/>
            <a:ext cx="328872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400">
                <a:solidFill>
                  <a:schemeClr val="bg1"/>
                </a:solidFill>
              </a:rPr>
              <a:t>Kazimierz (Cracow), Old Synagogue: Bimah</a:t>
            </a:r>
          </a:p>
        </p:txBody>
      </p:sp>
      <p:sp>
        <p:nvSpPr>
          <p:cNvPr id="52229" name="Rectangle 7"/>
          <p:cNvSpPr>
            <a:spLocks noChangeArrowheads="1"/>
          </p:cNvSpPr>
          <p:nvPr/>
        </p:nvSpPr>
        <p:spPr bwMode="auto">
          <a:xfrm>
            <a:off x="1524000" y="6127750"/>
            <a:ext cx="39624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sz="1400">
                <a:solidFill>
                  <a:schemeClr val="bg1"/>
                </a:solidFill>
              </a:rPr>
              <a:t>Końskie, Saint Nicholas Collegial Church. Tomb of Hieronim Koniecki (d. 1564). Drawing by Maksymilian Cercha, before 190</a:t>
            </a:r>
          </a:p>
        </p:txBody>
      </p:sp>
    </p:spTree>
    <p:extLst>
      <p:ext uri="{BB962C8B-B14F-4D97-AF65-F5344CB8AC3E}">
        <p14:creationId xmlns:p14="http://schemas.microsoft.com/office/powerpoint/2010/main" val="155932494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 descr="53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47355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5" descr="53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55" t="-1804" r="26837" b="76550"/>
          <a:stretch>
            <a:fillRect/>
          </a:stretch>
        </p:blipFill>
        <p:spPr bwMode="auto">
          <a:xfrm>
            <a:off x="6400800" y="-228600"/>
            <a:ext cx="42672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Rectangle 6"/>
          <p:cNvSpPr>
            <a:spLocks noChangeArrowheads="1"/>
          </p:cNvSpPr>
          <p:nvPr/>
        </p:nvSpPr>
        <p:spPr bwMode="auto">
          <a:xfrm>
            <a:off x="6324600" y="6167993"/>
            <a:ext cx="45720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GB" sz="1400">
                <a:solidFill>
                  <a:schemeClr val="bg1"/>
                </a:solidFill>
              </a:rPr>
              <a:t>“Bimah in the Old Synagogue in Kazimierz.” </a:t>
            </a:r>
            <a:r>
              <a:rPr lang="de-DE" sz="1400">
                <a:solidFill>
                  <a:schemeClr val="bg1"/>
                </a:solidFill>
              </a:rPr>
              <a:t>Drawing, ca. 1869 (from Essenwein, </a:t>
            </a:r>
            <a:r>
              <a:rPr lang="de-DE" sz="1400" b="1">
                <a:solidFill>
                  <a:schemeClr val="bg1"/>
                </a:solidFill>
              </a:rPr>
              <a:t>Die mittelalterlichen Kunstdenkmale der Stadt Krakau</a:t>
            </a:r>
            <a:r>
              <a:rPr lang="de-DE" sz="1400">
                <a:solidFill>
                  <a:schemeClr val="bg1"/>
                </a:solidFill>
              </a:rPr>
              <a:t>).</a:t>
            </a:r>
            <a:r>
              <a:rPr lang="en-GB" sz="140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8439313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Box 2"/>
          <p:cNvSpPr txBox="1">
            <a:spLocks noChangeArrowheads="1"/>
          </p:cNvSpPr>
          <p:nvPr/>
        </p:nvSpPr>
        <p:spPr bwMode="auto">
          <a:xfrm>
            <a:off x="3352800" y="2057401"/>
            <a:ext cx="6324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ru-RU" sz="2000">
                <a:solidFill>
                  <a:schemeClr val="bg1"/>
                </a:solidFill>
              </a:rPr>
              <a:t>Изваять... огонь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12808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54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4937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Rectangle 4"/>
          <p:cNvSpPr>
            <a:spLocks noChangeArrowheads="1"/>
          </p:cNvSpPr>
          <p:nvPr/>
        </p:nvSpPr>
        <p:spPr bwMode="auto">
          <a:xfrm>
            <a:off x="6553200" y="6231266"/>
            <a:ext cx="4114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GB" sz="1400">
                <a:solidFill>
                  <a:schemeClr val="bg1"/>
                </a:solidFill>
              </a:rPr>
              <a:t>Sebastiano Serlio, </a:t>
            </a:r>
            <a:r>
              <a:rPr lang="en-GB" sz="1400" i="1">
                <a:solidFill>
                  <a:schemeClr val="bg1"/>
                </a:solidFill>
              </a:rPr>
              <a:t>Fireplace</a:t>
            </a:r>
            <a:r>
              <a:rPr lang="en-GB" sz="1400">
                <a:solidFill>
                  <a:schemeClr val="bg1"/>
                </a:solidFill>
              </a:rPr>
              <a:t>, </a:t>
            </a:r>
            <a:r>
              <a:rPr lang="en-GB" sz="1400" i="1">
                <a:solidFill>
                  <a:schemeClr val="bg1"/>
                </a:solidFill>
              </a:rPr>
              <a:t>Book IV: On Five Styles of Buildings</a:t>
            </a:r>
            <a:r>
              <a:rPr lang="en-GB" sz="1400">
                <a:solidFill>
                  <a:schemeClr val="bg1"/>
                </a:solidFill>
              </a:rPr>
              <a:t>, Venice, 1537, fol. 63v </a:t>
            </a:r>
          </a:p>
        </p:txBody>
      </p:sp>
    </p:spTree>
    <p:extLst>
      <p:ext uri="{BB962C8B-B14F-4D97-AF65-F5344CB8AC3E}">
        <p14:creationId xmlns:p14="http://schemas.microsoft.com/office/powerpoint/2010/main" val="333265278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3" descr="54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851" y="0"/>
            <a:ext cx="48117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Rectangle 4"/>
          <p:cNvSpPr>
            <a:spLocks noChangeArrowheads="1"/>
          </p:cNvSpPr>
          <p:nvPr/>
        </p:nvSpPr>
        <p:spPr bwMode="auto">
          <a:xfrm>
            <a:off x="6477000" y="6245553"/>
            <a:ext cx="4114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GB" sz="1400">
                <a:solidFill>
                  <a:schemeClr val="bg1"/>
                </a:solidFill>
              </a:rPr>
              <a:t>Sebastian</a:t>
            </a:r>
            <a:r>
              <a:rPr lang="en-US" sz="1400">
                <a:solidFill>
                  <a:schemeClr val="bg1"/>
                </a:solidFill>
              </a:rPr>
              <a:t>o</a:t>
            </a:r>
            <a:r>
              <a:rPr lang="en-GB" sz="1400">
                <a:solidFill>
                  <a:schemeClr val="bg1"/>
                </a:solidFill>
              </a:rPr>
              <a:t> Serlio, </a:t>
            </a:r>
            <a:r>
              <a:rPr lang="en-GB" sz="1400" i="1">
                <a:solidFill>
                  <a:schemeClr val="bg1"/>
                </a:solidFill>
              </a:rPr>
              <a:t>Architectonic Frame</a:t>
            </a:r>
            <a:r>
              <a:rPr lang="en-GB" sz="1400">
                <a:solidFill>
                  <a:schemeClr val="bg1"/>
                </a:solidFill>
              </a:rPr>
              <a:t>, Book IV: On Five Styles of Buildings, Venice, 1537, fol. 28r </a:t>
            </a:r>
          </a:p>
        </p:txBody>
      </p:sp>
    </p:spTree>
    <p:extLst>
      <p:ext uri="{BB962C8B-B14F-4D97-AF65-F5344CB8AC3E}">
        <p14:creationId xmlns:p14="http://schemas.microsoft.com/office/powerpoint/2010/main" val="61653892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file:///F:/00%20Images/09%20My%20PUBLICATIONS/Thesis%20CD/Illustrations%201-740/5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0"/>
            <a:ext cx="5254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Rectangle 3"/>
          <p:cNvSpPr>
            <a:spLocks noChangeArrowheads="1"/>
          </p:cNvSpPr>
          <p:nvPr/>
        </p:nvSpPr>
        <p:spPr bwMode="auto">
          <a:xfrm>
            <a:off x="7162800" y="6324600"/>
            <a:ext cx="3505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sz="1400">
                <a:solidFill>
                  <a:schemeClr val="bg1"/>
                </a:solidFill>
              </a:rPr>
              <a:t>Kazimierz (Cracow), Isaac’s Synagogue. Bimah.</a:t>
            </a:r>
          </a:p>
        </p:txBody>
      </p:sp>
    </p:spTree>
    <p:extLst>
      <p:ext uri="{BB962C8B-B14F-4D97-AF65-F5344CB8AC3E}">
        <p14:creationId xmlns:p14="http://schemas.microsoft.com/office/powerpoint/2010/main" val="276454119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5" descr="Grotte1915_0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4" t="3030" r="8807" b="21062"/>
          <a:stretch>
            <a:fillRect/>
          </a:stretch>
        </p:blipFill>
        <p:spPr bwMode="auto">
          <a:xfrm>
            <a:off x="1781176" y="685800"/>
            <a:ext cx="4086225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23" t="27397" r="13274" b="13699"/>
          <a:stretch>
            <a:fillRect/>
          </a:stretch>
        </p:blipFill>
        <p:spPr bwMode="auto">
          <a:xfrm>
            <a:off x="6324601" y="685800"/>
            <a:ext cx="4151313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72" name="Rectangle 5"/>
          <p:cNvSpPr>
            <a:spLocks noChangeArrowheads="1"/>
          </p:cNvSpPr>
          <p:nvPr/>
        </p:nvSpPr>
        <p:spPr bwMode="auto">
          <a:xfrm>
            <a:off x="1752600" y="6340476"/>
            <a:ext cx="35052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sz="1400">
                <a:solidFill>
                  <a:schemeClr val="bg1"/>
                </a:solidFill>
              </a:rPr>
              <a:t>Kazimierz (Cracow), Isaac’s Synagogue. Portal.</a:t>
            </a:r>
          </a:p>
        </p:txBody>
      </p:sp>
      <p:sp>
        <p:nvSpPr>
          <p:cNvPr id="58373" name="Rectangle 6"/>
          <p:cNvSpPr>
            <a:spLocks noChangeArrowheads="1"/>
          </p:cNvSpPr>
          <p:nvPr/>
        </p:nvSpPr>
        <p:spPr bwMode="auto">
          <a:xfrm>
            <a:off x="6096000" y="6400800"/>
            <a:ext cx="41719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GB" sz="1400">
                <a:solidFill>
                  <a:schemeClr val="bg1"/>
                </a:solidFill>
              </a:rPr>
              <a:t>Alfred Grotte, Drawings of the Isaac Synagogue</a:t>
            </a:r>
          </a:p>
        </p:txBody>
      </p:sp>
    </p:spTree>
    <p:extLst>
      <p:ext uri="{BB962C8B-B14F-4D97-AF65-F5344CB8AC3E}">
        <p14:creationId xmlns:p14="http://schemas.microsoft.com/office/powerpoint/2010/main" val="208337704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6"/>
          <p:cNvSpPr>
            <a:spLocks noChangeArrowheads="1"/>
          </p:cNvSpPr>
          <p:nvPr/>
        </p:nvSpPr>
        <p:spPr bwMode="auto">
          <a:xfrm>
            <a:off x="1524000" y="0"/>
            <a:ext cx="9144000" cy="1143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altLang="en-US">
              <a:solidFill>
                <a:schemeClr val="bg1"/>
              </a:solidFill>
            </a:endParaRPr>
          </a:p>
        </p:txBody>
      </p:sp>
      <p:pic>
        <p:nvPicPr>
          <p:cNvPr id="59395" name="Picture 7" descr="ISF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76200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8" descr="logo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04800"/>
            <a:ext cx="10858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9" descr="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26" y="19050"/>
            <a:ext cx="714375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8" name="Rectangle 10"/>
          <p:cNvSpPr>
            <a:spLocks noChangeArrowheads="1"/>
          </p:cNvSpPr>
          <p:nvPr/>
        </p:nvSpPr>
        <p:spPr bwMode="auto">
          <a:xfrm>
            <a:off x="3944938" y="2514601"/>
            <a:ext cx="6265862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ru-RU" altLang="en-US" sz="280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Запечатлеть неуловимое: символы огня и света в ашкеназских синагогах</a:t>
            </a:r>
            <a:endParaRPr lang="en-US" altLang="en-US" sz="280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  <a:p>
            <a:endParaRPr lang="ru-RU" altLang="en-US" sz="280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  <a:p>
            <a:r>
              <a:rPr lang="ru-RU" altLang="en-US" sz="200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Илья Родов</a:t>
            </a:r>
            <a:endParaRPr lang="en-GB" altLang="en-US" sz="200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  <a:p>
            <a:pPr eaLnBrk="0" hangingPunct="0"/>
            <a:endParaRPr lang="en-GB" altLang="en-US" sz="200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59399" name="Picture 11" descr="390924_262687033787747_276944103_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9" y="152400"/>
            <a:ext cx="1506537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00" name="Rectangle 12"/>
          <p:cNvSpPr>
            <a:spLocks noChangeArrowheads="1"/>
          </p:cNvSpPr>
          <p:nvPr/>
        </p:nvSpPr>
        <p:spPr bwMode="auto">
          <a:xfrm>
            <a:off x="5737226" y="1217891"/>
            <a:ext cx="44944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en-GB" altLang="en-US" b="1">
                <a:solidFill>
                  <a:srgbClr val="CC6600"/>
                </a:solidFill>
              </a:rPr>
              <a:t>Мини-цикл: Изображение и воображение </a:t>
            </a:r>
          </a:p>
        </p:txBody>
      </p:sp>
    </p:spTree>
    <p:extLst>
      <p:ext uri="{BB962C8B-B14F-4D97-AF65-F5344CB8AC3E}">
        <p14:creationId xmlns:p14="http://schemas.microsoft.com/office/powerpoint/2010/main" val="282652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100MLT04-PICT0138_PICT01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99557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Szydlow_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238" y="0"/>
            <a:ext cx="38401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5"/>
          <p:cNvSpPr>
            <a:spLocks noChangeArrowheads="1"/>
          </p:cNvSpPr>
          <p:nvPr/>
        </p:nvSpPr>
        <p:spPr bwMode="auto">
          <a:xfrm>
            <a:off x="7548563" y="6548439"/>
            <a:ext cx="244368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400">
                <a:solidFill>
                  <a:schemeClr val="bg1"/>
                </a:solidFill>
              </a:rPr>
              <a:t>Szydłow, Synagogue. Torah ark.</a:t>
            </a:r>
          </a:p>
        </p:txBody>
      </p:sp>
    </p:spTree>
    <p:extLst>
      <p:ext uri="{BB962C8B-B14F-4D97-AF65-F5344CB8AC3E}">
        <p14:creationId xmlns:p14="http://schemas.microsoft.com/office/powerpoint/2010/main" val="53568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 descr="64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47355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6" descr="64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28" t="3334" r="25981" b="61111"/>
          <a:stretch>
            <a:fillRect/>
          </a:stretch>
        </p:blipFill>
        <p:spPr bwMode="auto">
          <a:xfrm>
            <a:off x="6400800" y="0"/>
            <a:ext cx="42672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Rectangle 5"/>
          <p:cNvSpPr>
            <a:spLocks noChangeArrowheads="1"/>
          </p:cNvSpPr>
          <p:nvPr/>
        </p:nvSpPr>
        <p:spPr bwMode="auto">
          <a:xfrm>
            <a:off x="7548563" y="6548439"/>
            <a:ext cx="244368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400">
                <a:solidFill>
                  <a:schemeClr val="bg1"/>
                </a:solidFill>
              </a:rPr>
              <a:t>Szydłow, Synagogue. Torah ark.</a:t>
            </a:r>
          </a:p>
        </p:txBody>
      </p:sp>
      <p:sp>
        <p:nvSpPr>
          <p:cNvPr id="9221" name="TextBox 2"/>
          <p:cNvSpPr txBox="1">
            <a:spLocks noChangeArrowheads="1"/>
          </p:cNvSpPr>
          <p:nvPr/>
        </p:nvSpPr>
        <p:spPr bwMode="auto">
          <a:xfrm>
            <a:off x="7010400" y="4724401"/>
            <a:ext cx="5029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ru-RU" sz="2000">
                <a:solidFill>
                  <a:schemeClr val="bg1"/>
                </a:solidFill>
              </a:rPr>
              <a:t>Пирамида?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15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2"/>
          <p:cNvSpPr txBox="1">
            <a:spLocks noChangeArrowheads="1"/>
          </p:cNvSpPr>
          <p:nvPr/>
        </p:nvSpPr>
        <p:spPr bwMode="auto">
          <a:xfrm>
            <a:off x="3352800" y="2057400"/>
            <a:ext cx="5029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ru-RU" sz="2000">
                <a:solidFill>
                  <a:schemeClr val="bg1"/>
                </a:solidFill>
              </a:rPr>
              <a:t>Пирамида?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10850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Orang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</TotalTime>
  <Words>781</Words>
  <Application>Microsoft Office PowerPoint</Application>
  <PresentationFormat>Widescreen</PresentationFormat>
  <Paragraphs>78</Paragraphs>
  <Slides>57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3" baseType="lpstr">
      <vt:lpstr>Arial</vt:lpstr>
      <vt:lpstr>Calibri</vt:lpstr>
      <vt:lpstr>Century Gothic</vt:lpstr>
      <vt:lpstr>Tahoma</vt:lpstr>
      <vt:lpstr>Wingdings 3</vt:lpstr>
      <vt:lpstr>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Simon Parizhsky</dc:creator>
  <cp:lastModifiedBy>Simon Parizhsky</cp:lastModifiedBy>
  <cp:revision>1</cp:revision>
  <dcterms:created xsi:type="dcterms:W3CDTF">2014-02-03T19:46:00Z</dcterms:created>
  <dcterms:modified xsi:type="dcterms:W3CDTF">2014-02-03T19:48:15Z</dcterms:modified>
</cp:coreProperties>
</file>