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</p:sldIdLst>
  <p:sldSz cx="10080625" cy="7559675" type="screen4x3"/>
  <p:notesSz cx="7772400" cy="100584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546" y="-120"/>
      </p:cViewPr>
      <p:guideLst>
        <p:guide orient="horz" pos="2381"/>
        <p:guide pos="317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US" sz="1400" b="0" i="0" u="none" strike="noStrike" kern="1200">
              <a:ln>
                <a:noFill/>
              </a:ln>
              <a:latin typeface="Arial" pitchFamily="18"/>
              <a:ea typeface="WenQuanYi Zen Hei Sharp" pitchFamily="2"/>
              <a:cs typeface="DejaVu Sans" pitchFamily="2"/>
            </a:endParaRPr>
          </a:p>
        </p:txBody>
      </p:sp>
      <p:sp>
        <p:nvSpPr>
          <p:cNvPr id="3" name="Дата 2"/>
          <p:cNvSpPr txBox="1">
            <a:spLocks noGrp="1"/>
          </p:cNvSpPr>
          <p:nvPr>
            <p:ph type="dt" sz="quarter" idx="1"/>
          </p:nvPr>
        </p:nvSpPr>
        <p:spPr>
          <a:xfrm>
            <a:off x="4399200" y="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74189CCE-530A-42ED-98D1-11520386593C}" type="datetimeFigureOut">
              <a:t>2/13/2014</a:t>
            </a:fld>
            <a:endParaRPr lang="en-US" sz="1400" b="0" i="0" u="none" strike="noStrike" kern="1200">
              <a:ln>
                <a:noFill/>
              </a:ln>
              <a:latin typeface="Arial" pitchFamily="18"/>
              <a:ea typeface="WenQuanYi Zen Hei Sharp" pitchFamily="2"/>
              <a:cs typeface="DejaVu Sans" pitchFamily="2"/>
            </a:endParaRPr>
          </a:p>
        </p:txBody>
      </p:sp>
      <p:sp>
        <p:nvSpPr>
          <p:cNvPr id="4" name="Нижний колонтитул 3"/>
          <p:cNvSpPr txBox="1">
            <a:spLocks noGrp="1"/>
          </p:cNvSpPr>
          <p:nvPr>
            <p:ph type="ftr" sz="quarter" idx="2"/>
          </p:nvPr>
        </p:nvSpPr>
        <p:spPr>
          <a:xfrm>
            <a:off x="0" y="955548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US" sz="1400" b="0" i="0" u="none" strike="noStrike" kern="1200">
              <a:ln>
                <a:noFill/>
              </a:ln>
              <a:latin typeface="Arial" pitchFamily="18"/>
              <a:ea typeface="WenQuanYi Zen Hei Sharp" pitchFamily="2"/>
              <a:cs typeface="DejaVu Sans" pitchFamily="2"/>
            </a:endParaRPr>
          </a:p>
        </p:txBody>
      </p:sp>
      <p:sp>
        <p:nvSpPr>
          <p:cNvPr id="5" name="Номер слайда 4"/>
          <p:cNvSpPr txBox="1">
            <a:spLocks noGrp="1"/>
          </p:cNvSpPr>
          <p:nvPr>
            <p:ph type="sldNum" sz="quarter" idx="3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B7FF2782-6B40-4D9B-98A2-BDB7116237FA}" type="slidenum">
              <a:t>‹#›</a:t>
            </a:fld>
            <a:endParaRPr lang="en-US" sz="1400" b="0" i="0" u="none" strike="noStrike" kern="1200">
              <a:ln>
                <a:noFill/>
              </a:ln>
              <a:latin typeface="Arial" pitchFamily="18"/>
              <a:ea typeface="WenQuanYi Zen Hei Sharp" pitchFamily="2"/>
              <a:cs typeface="DejaVu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04042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 idx="2"/>
          </p:nvPr>
        </p:nvSpPr>
        <p:spPr>
          <a:xfrm>
            <a:off x="1371599" y="764280"/>
            <a:ext cx="5028480" cy="3771360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3"/>
          </p:nvPr>
        </p:nvSpPr>
        <p:spPr>
          <a:xfrm>
            <a:off x="777239" y="4777560"/>
            <a:ext cx="6217560" cy="4525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" name="Верхний колонтитул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rtl="0" hangingPunct="0">
              <a:buNone/>
              <a:tabLst/>
              <a:defRPr lang="en-US" sz="1400" kern="1200">
                <a:latin typeface="Times New Roman" pitchFamily="18"/>
                <a:ea typeface="DejaVu Sans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Дата 4"/>
          <p:cNvSpPr txBox="1">
            <a:spLocks noGrp="1"/>
          </p:cNvSpPr>
          <p:nvPr>
            <p:ph type="dt" idx="1"/>
          </p:nvPr>
        </p:nvSpPr>
        <p:spPr>
          <a:xfrm>
            <a:off x="4399200" y="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r" rtl="0" hangingPunct="0">
              <a:buNone/>
              <a:tabLst/>
              <a:defRPr lang="en-US" sz="1400" kern="1200">
                <a:latin typeface="Times New Roman" pitchFamily="18"/>
                <a:ea typeface="DejaVu Sans" pitchFamily="2"/>
                <a:cs typeface="Tahoma" pitchFamily="2"/>
              </a:defRPr>
            </a:lvl1pPr>
          </a:lstStyle>
          <a:p>
            <a:pPr lvl="0"/>
            <a:fld id="{37F6085D-2FF8-441E-B48C-8C7574B2561D}" type="datetimeFigureOut">
              <a:t>2/13/2014</a:t>
            </a:fld>
            <a:endParaRPr lang="en-US"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4"/>
          </p:nvPr>
        </p:nvSpPr>
        <p:spPr>
          <a:xfrm>
            <a:off x="0" y="955548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rtl="0" hangingPunct="0">
              <a:buNone/>
              <a:tabLst/>
              <a:defRPr lang="en-US" sz="1400" kern="1200">
                <a:latin typeface="Times New Roman" pitchFamily="18"/>
                <a:ea typeface="DejaVu Sans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algn="r" rtl="0" hangingPunct="0">
              <a:buNone/>
              <a:tabLst/>
              <a:defRPr lang="en-US" sz="1400" kern="1200">
                <a:latin typeface="Times New Roman" pitchFamily="18"/>
                <a:ea typeface="DejaVu Sans" pitchFamily="2"/>
                <a:cs typeface="Tahoma" pitchFamily="2"/>
              </a:defRPr>
            </a:lvl1pPr>
          </a:lstStyle>
          <a:p>
            <a:pPr lvl="0"/>
            <a:fld id="{5756E19F-CE5F-4DB1-81FC-E62FBBED480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904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en-US" sz="2000" b="0" i="0" u="none" strike="noStrike" kern="1200">
        <a:ln>
          <a:noFill/>
        </a:ln>
        <a:latin typeface="Arial" pitchFamily="18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599" y="763560"/>
            <a:ext cx="5028840" cy="377172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0" y="0"/>
            <a:ext cx="360" cy="4616280"/>
          </a:xfrm>
        </p:spPr>
        <p:txBody>
          <a:bodyPr wrap="square" lIns="90000" tIns="45000" rIns="90000" bIns="45000" anchor="t">
            <a:spAutoFit/>
          </a:bodyPr>
          <a:lstStyle/>
          <a:p>
            <a:pPr lvl="0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599" y="763560"/>
            <a:ext cx="5028840" cy="377172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0" y="0"/>
            <a:ext cx="360" cy="360"/>
          </a:xfrm>
        </p:spPr>
        <p:txBody>
          <a:bodyPr wrap="square" lIns="90000" tIns="45000" rIns="90000" bIns="45000" anchor="t"/>
          <a:lstStyle/>
          <a:p>
            <a:pPr lvl="0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599" y="763560"/>
            <a:ext cx="5028840" cy="377172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0" y="0"/>
            <a:ext cx="360" cy="360"/>
          </a:xfrm>
        </p:spPr>
        <p:txBody>
          <a:bodyPr wrap="square" lIns="90000" tIns="45000" rIns="90000" bIns="45000" anchor="t"/>
          <a:lstStyle/>
          <a:p>
            <a:pPr lvl="0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599" y="763560"/>
            <a:ext cx="5028840" cy="377172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0" y="0"/>
            <a:ext cx="360" cy="360"/>
          </a:xfrm>
        </p:spPr>
        <p:txBody>
          <a:bodyPr wrap="square" lIns="90000" tIns="45000" rIns="90000" bIns="45000" anchor="t"/>
          <a:lstStyle/>
          <a:p>
            <a:pPr lvl="0"/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599" y="763560"/>
            <a:ext cx="5028840" cy="377172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0" y="0"/>
            <a:ext cx="360" cy="360"/>
          </a:xfrm>
        </p:spPr>
        <p:txBody>
          <a:bodyPr wrap="square" lIns="90000" tIns="45000" rIns="90000" bIns="45000" anchor="t"/>
          <a:lstStyle/>
          <a:p>
            <a:pPr lvl="0"/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599" y="763560"/>
            <a:ext cx="5028840" cy="377172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0" y="0"/>
            <a:ext cx="360" cy="360"/>
          </a:xfrm>
        </p:spPr>
        <p:txBody>
          <a:bodyPr wrap="square" lIns="90000" tIns="45000" rIns="90000" bIns="45000" anchor="t"/>
          <a:lstStyle/>
          <a:p>
            <a:pPr lvl="0"/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599" y="763560"/>
            <a:ext cx="5028840" cy="377172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0" y="0"/>
            <a:ext cx="360" cy="360"/>
          </a:xfrm>
        </p:spPr>
        <p:txBody>
          <a:bodyPr wrap="square" lIns="90000" tIns="45000" rIns="90000" bIns="45000" anchor="t"/>
          <a:lstStyle/>
          <a:p>
            <a:pPr lvl="0"/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599" y="763560"/>
            <a:ext cx="5028840" cy="377172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0" y="0"/>
            <a:ext cx="360" cy="360"/>
          </a:xfrm>
        </p:spPr>
        <p:txBody>
          <a:bodyPr wrap="square" lIns="90000" tIns="45000" rIns="90000" bIns="45000" anchor="t"/>
          <a:lstStyle/>
          <a:p>
            <a:pPr lvl="0"/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599" y="763560"/>
            <a:ext cx="5028840" cy="377172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0" y="0"/>
            <a:ext cx="360" cy="360"/>
          </a:xfrm>
        </p:spPr>
        <p:txBody>
          <a:bodyPr wrap="square" lIns="90000" tIns="45000" rIns="90000" bIns="45000" anchor="t"/>
          <a:lstStyle/>
          <a:p>
            <a:pPr lvl="0"/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599" y="763560"/>
            <a:ext cx="5028840" cy="377172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0" y="0"/>
            <a:ext cx="360" cy="360"/>
          </a:xfrm>
        </p:spPr>
        <p:txBody>
          <a:bodyPr wrap="square" lIns="90000" tIns="45000" rIns="90000" bIns="45000" anchor="t"/>
          <a:lstStyle/>
          <a:p>
            <a:pPr lvl="0"/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52628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599" y="763560"/>
            <a:ext cx="5028840" cy="377172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0" y="0"/>
            <a:ext cx="360" cy="360"/>
          </a:xfrm>
        </p:spPr>
        <p:txBody>
          <a:bodyPr wrap="square" lIns="90000" tIns="45000" rIns="90000" bIns="45000" anchor="t"/>
          <a:lstStyle/>
          <a:p>
            <a:pPr lvl="0"/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52628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52628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52628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52628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52628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52628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599" y="763560"/>
            <a:ext cx="5028840" cy="377172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0" y="0"/>
            <a:ext cx="360" cy="360"/>
          </a:xfrm>
        </p:spPr>
        <p:txBody>
          <a:bodyPr wrap="square" lIns="90000" tIns="45000" rIns="90000" bIns="45000" anchor="t"/>
          <a:lstStyle/>
          <a:p>
            <a:pPr lvl="0"/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599" y="763560"/>
            <a:ext cx="5028840" cy="377172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0" y="0"/>
            <a:ext cx="360" cy="360"/>
          </a:xfrm>
        </p:spPr>
        <p:txBody>
          <a:bodyPr wrap="square" lIns="90000" tIns="45000" rIns="90000" bIns="45000" anchor="t"/>
          <a:lstStyle/>
          <a:p>
            <a:pPr lvl="0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599" y="763560"/>
            <a:ext cx="5028840" cy="377172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0" y="0"/>
            <a:ext cx="360" cy="360"/>
          </a:xfrm>
        </p:spPr>
        <p:txBody>
          <a:bodyPr wrap="square" lIns="90000" tIns="45000" rIns="90000" bIns="45000" anchor="t"/>
          <a:lstStyle/>
          <a:p>
            <a:pPr lvl="0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599" y="763560"/>
            <a:ext cx="5028840" cy="377172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0" y="0"/>
            <a:ext cx="360" cy="360"/>
          </a:xfrm>
        </p:spPr>
        <p:txBody>
          <a:bodyPr wrap="square" lIns="90000" tIns="45000" rIns="90000" bIns="45000" anchor="t"/>
          <a:lstStyle/>
          <a:p>
            <a:pPr lvl="0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599" y="763560"/>
            <a:ext cx="5028840" cy="377172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0" y="0"/>
            <a:ext cx="360" cy="360"/>
          </a:xfrm>
        </p:spPr>
        <p:txBody>
          <a:bodyPr wrap="square" lIns="90000" tIns="45000" rIns="90000" bIns="45000" anchor="t"/>
          <a:lstStyle/>
          <a:p>
            <a:pPr lvl="0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599" y="763560"/>
            <a:ext cx="5028840" cy="377172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0" y="0"/>
            <a:ext cx="360" cy="360"/>
          </a:xfrm>
        </p:spPr>
        <p:txBody>
          <a:bodyPr wrap="square" lIns="90000" tIns="45000" rIns="90000" bIns="45000" anchor="t"/>
          <a:lstStyle/>
          <a:p>
            <a:pPr lvl="0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599" y="763560"/>
            <a:ext cx="5028840" cy="377172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0" y="0"/>
            <a:ext cx="360" cy="360"/>
          </a:xfrm>
        </p:spPr>
        <p:txBody>
          <a:bodyPr wrap="square" lIns="90000" tIns="45000" rIns="90000" bIns="45000" anchor="t"/>
          <a:lstStyle/>
          <a:p>
            <a:pPr lvl="0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A5E9A01-4E8E-465E-A3E7-839190EC6DC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931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9ED5B0A-4E20-4E5D-A698-C804A26663F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814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08850" y="301625"/>
            <a:ext cx="2266950" cy="64563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3212" cy="64563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2603754-BC7B-49C5-AA7B-B2E4BFC9E48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455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37F3DDD-3B54-4813-A697-C847B6EDFFF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654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97EA250-B2C2-491F-A607-3DECC6B051D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776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9287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14925" y="1768475"/>
            <a:ext cx="4460875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64AA53D-E1A8-4D2C-B999-3F28EF2BF9B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63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94475A1-ECBB-4E12-ACE7-3D5EB616631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579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89E3962-0B05-4282-A644-034EE3ED268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880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60E8692-DC87-4521-B1DD-A9ACFD249DD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357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7F851C6-08CF-46EF-8E29-EC205DD9FD7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08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E19320C-C65D-470E-8F15-BF57B863F2B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498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 txBox="1">
            <a:spLocks noGrp="1"/>
          </p:cNvSpPr>
          <p:nvPr>
            <p:ph type="dt" sz="half" idx="2"/>
          </p:nvPr>
        </p:nvSpPr>
        <p:spPr>
          <a:xfrm>
            <a:off x="503999" y="6887160"/>
            <a:ext cx="2347920" cy="52091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lvl="0" rtl="0" hangingPunct="0">
              <a:buNone/>
              <a:tabLst/>
              <a:defRPr lang="en-US" sz="2400" kern="1200">
                <a:latin typeface="Times New Roman" pitchFamily="18"/>
                <a:ea typeface="DejaVu Sans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Нижний колонтитул 2"/>
          <p:cNvSpPr txBox="1">
            <a:spLocks noGrp="1"/>
          </p:cNvSpPr>
          <p:nvPr>
            <p:ph type="ftr" sz="quarter" idx="3"/>
          </p:nvPr>
        </p:nvSpPr>
        <p:spPr>
          <a:xfrm>
            <a:off x="3447360" y="6887160"/>
            <a:ext cx="3194640" cy="52091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lvl="0" rtl="0" hangingPunct="0">
              <a:buNone/>
              <a:tabLst/>
              <a:defRPr lang="en-US" sz="2400" kern="1200">
                <a:latin typeface="Times New Roman" pitchFamily="18"/>
                <a:ea typeface="DejaVu Sans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4" name="Номер слайда 3"/>
          <p:cNvSpPr txBox="1">
            <a:spLocks noGrp="1"/>
          </p:cNvSpPr>
          <p:nvPr>
            <p:ph type="sldNum" sz="quarter" idx="4"/>
          </p:nvPr>
        </p:nvSpPr>
        <p:spPr>
          <a:xfrm>
            <a:off x="7227360" y="6887160"/>
            <a:ext cx="2347920" cy="52091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spc="0">
                <a:solidFill>
                  <a:srgbClr val="000000"/>
                </a:solidFill>
                <a:latin typeface="Calibri" pitchFamily="18"/>
                <a:ea typeface="DejaVu Sans" pitchFamily="2"/>
                <a:cs typeface="Tahoma" pitchFamily="2"/>
              </a:defRPr>
            </a:lvl1pPr>
          </a:lstStyle>
          <a:p>
            <a:pPr lvl="0"/>
            <a:fld id="{0AB64DF4-8734-421A-A609-DFD28B058E74}" type="slidenum">
              <a:t>‹#›</a:t>
            </a:fld>
            <a:endParaRPr lang="en-US"/>
          </a:p>
        </p:txBody>
      </p:sp>
      <p:sp>
        <p:nvSpPr>
          <p:cNvPr id="5" name="Заголовок 4"/>
          <p:cNvSpPr txBox="1">
            <a:spLocks noGrp="1"/>
          </p:cNvSpPr>
          <p:nvPr>
            <p:ph type="title"/>
          </p:nvPr>
        </p:nvSpPr>
        <p:spPr>
          <a:xfrm>
            <a:off x="503999" y="301320"/>
            <a:ext cx="9072000" cy="12618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ru-RU"/>
          </a:p>
        </p:txBody>
      </p:sp>
      <p:sp>
        <p:nvSpPr>
          <p:cNvPr id="6" name="Текст 5"/>
          <p:cNvSpPr txBox="1">
            <a:spLocks noGrp="1"/>
          </p:cNvSpPr>
          <p:nvPr>
            <p:ph type="body" idx="1"/>
          </p:nvPr>
        </p:nvSpPr>
        <p:spPr>
          <a:xfrm>
            <a:off x="503999" y="1768680"/>
            <a:ext cx="9072000" cy="498888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/>
          <a:lstStyle>
            <a:defPPr marL="432000" marR="0" lvl="0" indent="-324000" algn="l" rtl="0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WenQuanYi Zen Hei Sharp" pitchFamily="2"/>
                <a:cs typeface="DejaVu Sans" pitchFamily="2"/>
              </a:defRPr>
            </a:defPPr>
            <a:lvl1pPr marL="432000" marR="0" lvl="0" indent="-324000" algn="l" rtl="0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WenQuanYi Zen Hei Sharp" pitchFamily="2"/>
                <a:cs typeface="DejaVu Sans" pitchFamily="2"/>
              </a:defRPr>
            </a:lvl1pPr>
            <a:lvl2pPr marL="864000" marR="0" lvl="1" indent="-324000" algn="l" rtl="0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WenQuanYi Zen Hei Sharp" pitchFamily="2"/>
                <a:cs typeface="DejaVu Sans" pitchFamily="2"/>
              </a:defRPr>
            </a:lvl2pPr>
            <a:lvl3pPr marL="1295999" marR="0" lvl="2" indent="-288000" algn="l" rtl="0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WenQuanYi Zen Hei Sharp" pitchFamily="2"/>
                <a:cs typeface="DejaVu Sans" pitchFamily="2"/>
              </a:defRPr>
            </a:lvl3pPr>
            <a:lvl4pPr marL="1728000" marR="0" lvl="3" indent="-216000" algn="l" rtl="0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WenQuanYi Zen Hei Sharp" pitchFamily="2"/>
                <a:cs typeface="DejaVu Sans" pitchFamily="2"/>
              </a:defRPr>
            </a:lvl4pPr>
            <a:lvl5pPr marL="2160000" marR="0" lvl="4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WenQuanYi Zen Hei Sharp" pitchFamily="2"/>
                <a:cs typeface="DejaVu Sans" pitchFamily="2"/>
              </a:defRPr>
            </a:lvl5pPr>
            <a:lvl6pPr marL="2592000" marR="0" lvl="5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WenQuanYi Zen Hei Sharp" pitchFamily="2"/>
                <a:cs typeface="DejaVu Sans" pitchFamily="2"/>
              </a:defRPr>
            </a:lvl6pPr>
            <a:lvl7pPr marL="3024000" marR="0" lvl="6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WenQuanYi Zen Hei Sharp" pitchFamily="2"/>
                <a:cs typeface="DejaVu Sans" pitchFamily="2"/>
              </a:defRPr>
            </a:lvl7pPr>
            <a:lvl8pPr marL="3456000" marR="0" lvl="7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WenQuanYi Zen Hei Sharp" pitchFamily="2"/>
                <a:cs typeface="DejaVu Sans" pitchFamily="2"/>
              </a:defRPr>
            </a:lvl8pPr>
            <a:lvl9pPr marL="3887999" marR="0" lvl="8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WenQuanYi Zen Hei Sharp" pitchFamily="2"/>
                <a:cs typeface="DejaVu Sans" pitchFamily="2"/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rtl="0" hangingPunct="1">
        <a:tabLst/>
        <a:defRPr lang="ru-RU" sz="1800" b="0" i="0" u="none" strike="noStrike" kern="1200" spc="0">
          <a:ln>
            <a:noFill/>
          </a:ln>
          <a:solidFill>
            <a:srgbClr val="000000"/>
          </a:solidFill>
          <a:latin typeface="Calibri" pitchFamily="18"/>
        </a:defRPr>
      </a:lvl1pPr>
    </p:titleStyle>
    <p:bodyStyle>
      <a:lvl1pPr marL="0" marR="0" indent="0" algn="l" rtl="0" hangingPunct="0">
        <a:spcBef>
          <a:spcPts val="0"/>
        </a:spcBef>
        <a:spcAft>
          <a:spcPts val="1417"/>
        </a:spcAft>
        <a:tabLst/>
        <a:defRPr lang="en-US" sz="3200" b="0" i="0" u="none" strike="noStrike" kern="1200" spc="0">
          <a:ln>
            <a:noFill/>
          </a:ln>
          <a:solidFill>
            <a:srgbClr val="000000"/>
          </a:solidFill>
          <a:latin typeface="Arial" pitchFamily="18"/>
        </a:defRPr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82880" y="182880"/>
            <a:ext cx="9143640" cy="67021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/>
          <p:nvPr/>
        </p:nvSpPr>
        <p:spPr>
          <a:xfrm>
            <a:off x="1046159" y="7040880"/>
            <a:ext cx="7691040" cy="3646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WenQuanYi Zen Hei Sharp" pitchFamily="2"/>
                <a:cs typeface="DejaVu Sans" pitchFamily="2"/>
              </a:rPr>
              <a:t>Фердинанд Бол. Фамарь и Иуда. 1653. ГМИИ им.А.С.Пушкина, Москва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073600" y="29880"/>
            <a:ext cx="5157000" cy="66473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/>
          <p:nvPr/>
        </p:nvSpPr>
        <p:spPr>
          <a:xfrm>
            <a:off x="1280159" y="6858000"/>
            <a:ext cx="7880040" cy="3646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WenQuanYi Zen Hei Sharp" pitchFamily="2"/>
                <a:cs typeface="DejaVu Sans" pitchFamily="2"/>
              </a:rPr>
              <a:t>Мартин ван Хеемскерк. Фамарь и Иуда. 1549 г. Риксмузеум, Амстердам.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206160" y="144000"/>
            <a:ext cx="3925800" cy="65307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/>
          <p:nvPr/>
        </p:nvSpPr>
        <p:spPr>
          <a:xfrm>
            <a:off x="763200" y="6675119"/>
            <a:ext cx="8350920" cy="639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WenQuanYi Zen Hei Sharp" pitchFamily="2"/>
                <a:cs typeface="DejaVu Sans" pitchFamily="2"/>
              </a:rPr>
              <a:t>Ян Колларт. Фамарь. Иллюстрация к книге Корнелиса Килиана “Знаменитые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WenQuanYi Zen Hei Sharp" pitchFamily="2"/>
                <a:cs typeface="DejaVu Sans" pitchFamily="2"/>
              </a:rPr>
              <a:t>Женщины Ветхого Завета. 1588. Риксмузеум, Амстердам.</a:t>
            </a:r>
          </a:p>
        </p:txBody>
      </p:sp>
      <p:sp>
        <p:nvSpPr>
          <p:cNvPr id="4" name="TextBox 3"/>
          <p:cNvSpPr/>
          <p:nvPr/>
        </p:nvSpPr>
        <p:spPr>
          <a:xfrm>
            <a:off x="5394960" y="1188719"/>
            <a:ext cx="182520" cy="91259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WenQuanYi Zen Hei Sharp" pitchFamily="2"/>
              <a:cs typeface="DejaVu Sans" pitchFamily="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65760" y="516960"/>
            <a:ext cx="9417960" cy="54313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/>
          <p:nvPr/>
        </p:nvSpPr>
        <p:spPr>
          <a:xfrm>
            <a:off x="365760" y="6126480"/>
            <a:ext cx="6017760" cy="639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WenQuanYi Zen Hei Sharp" pitchFamily="2"/>
                <a:cs typeface="DejaVu Sans" pitchFamily="2"/>
              </a:rPr>
              <a:t>Корнелис Корнелиссен. Фамарь ведут на казнь. 1596 г.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WenQuanYi Zen Hei Sharp" pitchFamily="2"/>
                <a:cs typeface="DejaVu Sans" pitchFamily="2"/>
              </a:rPr>
              <a:t>Музей Франса Хальса, Харлем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31880" y="192960"/>
            <a:ext cx="8137800" cy="63089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/>
          <p:nvPr/>
        </p:nvSpPr>
        <p:spPr>
          <a:xfrm>
            <a:off x="457200" y="6675119"/>
            <a:ext cx="8823240" cy="3646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WenQuanYi Zen Hei Sharp" pitchFamily="2"/>
                <a:cs typeface="DejaVu Sans" pitchFamily="2"/>
              </a:rPr>
              <a:t>Хармен Янс фон Мюллер. Фамарь ведут на казнь. 1568. Риксмузеум, Амстердам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0200" y="334800"/>
            <a:ext cx="9417960" cy="64461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/>
          <p:nvPr/>
        </p:nvSpPr>
        <p:spPr>
          <a:xfrm>
            <a:off x="457200" y="7132320"/>
            <a:ext cx="7782480" cy="3646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WenQuanYi Zen Hei Sharp" pitchFamily="2"/>
                <a:cs typeface="DejaVu Sans" pitchFamily="2"/>
              </a:rPr>
              <a:t>Ханс Бол. Пейзаж с Иудой и Фамарью. 1586 г. Риксмузеум, Амстердам.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/>
          <p:nvPr/>
        </p:nvSpPr>
        <p:spPr>
          <a:xfrm>
            <a:off x="1189080" y="6858000"/>
            <a:ext cx="8562599" cy="639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WenQuanYi Zen Hei Sharp" pitchFamily="2"/>
                <a:cs typeface="DejaVu Sans" pitchFamily="2"/>
              </a:rPr>
              <a:t>Пейзаж с Иудой и Фамарью.Гравюра Яна ван Лондерзееля по картине Давида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WenQuanYi Zen Hei Sharp" pitchFamily="2"/>
                <a:cs typeface="DejaVu Sans" pitchFamily="2"/>
              </a:rPr>
              <a:t>Винкбоонса. XVII в Риксмузеум, Амстердам.</a:t>
            </a:r>
          </a:p>
        </p:txBody>
      </p:sp>
      <p:pic>
        <p:nvPicPr>
          <p:cNvPr id="3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48640" y="180360"/>
            <a:ext cx="9162000" cy="649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17400" y="29880"/>
            <a:ext cx="8073720" cy="67114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/>
          <p:nvPr/>
        </p:nvSpPr>
        <p:spPr>
          <a:xfrm>
            <a:off x="822960" y="6741720"/>
            <a:ext cx="6894000" cy="3646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WenQuanYi Zen Hei Sharp" pitchFamily="2"/>
                <a:cs typeface="DejaVu Sans" pitchFamily="2"/>
              </a:rPr>
              <a:t>Лоренцо Кастро. Фамарь и Иуда. 1682-1692. Британский музей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320120" y="29880"/>
            <a:ext cx="6665760" cy="64278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/>
          <p:nvPr/>
        </p:nvSpPr>
        <p:spPr>
          <a:xfrm>
            <a:off x="548640" y="6766560"/>
            <a:ext cx="8285400" cy="639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WenQuanYi Zen Hei Sharp" pitchFamily="2"/>
                <a:cs typeface="DejaVu Sans" pitchFamily="2"/>
              </a:rPr>
              <a:t>Изразец с изображением Иуды и Фамари. 1700-1800. Нидерландский музей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WenQuanYi Zen Hei Sharp" pitchFamily="2"/>
                <a:cs typeface="DejaVu Sans" pitchFamily="2"/>
              </a:rPr>
              <a:t>Изразцов, Оттерло.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264400" y="29880"/>
            <a:ext cx="4919040" cy="66473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/>
          <p:nvPr/>
        </p:nvSpPr>
        <p:spPr>
          <a:xfrm>
            <a:off x="1005840" y="6949440"/>
            <a:ext cx="8814240" cy="3646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WenQuanYi Zen Hei Sharp" pitchFamily="2"/>
                <a:cs typeface="DejaVu Sans" pitchFamily="2"/>
              </a:rPr>
              <a:t>Емкость для чая с изображением Фамари и Иуды. 1700. Риксмузеум, Амстердам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24160" y="1505519"/>
            <a:ext cx="3801960" cy="3687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456520" y="1505519"/>
            <a:ext cx="3809520" cy="367632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/>
          <p:nvPr/>
        </p:nvSpPr>
        <p:spPr>
          <a:xfrm>
            <a:off x="1584000" y="6031080"/>
            <a:ext cx="7079400" cy="1187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WenQuanYi Zen Hei Sharp" pitchFamily="2"/>
                <a:cs typeface="DejaVu Sans" pitchFamily="2"/>
              </a:rPr>
              <a:t>Тинторетто.  «Благовещение жене Маноя» и «Фамарь и Иуда».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WenQuanYi Zen Hei Sharp" pitchFamily="2"/>
                <a:cs typeface="DejaVu Sans" pitchFamily="2"/>
              </a:rPr>
              <a:t>1555-59.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WenQuanYi Zen Hei Sharp" pitchFamily="2"/>
                <a:cs typeface="DejaVu Sans" pitchFamily="2"/>
              </a:rPr>
              <a:t>Музей Тиссен-Борнемиса, Мадрид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0200" y="325800"/>
            <a:ext cx="9162000" cy="628163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/>
          <p:nvPr/>
        </p:nvSpPr>
        <p:spPr>
          <a:xfrm>
            <a:off x="731519" y="6766560"/>
            <a:ext cx="8047440" cy="3646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WenQuanYi Zen Hei Sharp" pitchFamily="2"/>
                <a:cs typeface="DejaVu Sans" pitchFamily="2"/>
              </a:rPr>
              <a:t>Фамарь, Иуда и их дети. Мозаика из капеллы Сант Аквилино, Милан. V в.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942919" y="0"/>
            <a:ext cx="5535000" cy="67525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/>
          <p:nvPr/>
        </p:nvSpPr>
        <p:spPr>
          <a:xfrm>
            <a:off x="1114559" y="6946560"/>
            <a:ext cx="7524719" cy="639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WenQuanYi Zen Hei Sharp" pitchFamily="2"/>
                <a:cs typeface="DejaVu Sans" pitchFamily="2"/>
              </a:rPr>
              <a:t>Школа Рембрандта. Встреча Фамари и Иуды. Ок.1640-1700.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WenQuanYi Zen Hei Sharp" pitchFamily="2"/>
                <a:cs typeface="DejaVu Sans" pitchFamily="2"/>
              </a:rPr>
              <a:t>Риксмузеум, Амстердам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64000" y="539640"/>
            <a:ext cx="4136760" cy="3437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697720" y="755639"/>
            <a:ext cx="3818879" cy="480168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/>
          <p:nvPr/>
        </p:nvSpPr>
        <p:spPr>
          <a:xfrm>
            <a:off x="137880" y="4329720"/>
            <a:ext cx="5348520" cy="51659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WenQuanYi Zen Hei Sharp" pitchFamily="2"/>
                <a:cs typeface="DejaVu Sans" pitchFamily="2"/>
              </a:rPr>
              <a:t>Гербранд ван ден Экхаут. Фамарь и Иуда. Ок.1650-60.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WenQuanYi Zen Hei Sharp" pitchFamily="2"/>
                <a:cs typeface="DejaVu Sans" pitchFamily="2"/>
              </a:rPr>
              <a:t>Резиденцгалери, Зальцбург</a:t>
            </a:r>
          </a:p>
        </p:txBody>
      </p:sp>
      <p:sp>
        <p:nvSpPr>
          <p:cNvPr id="5" name="TextBox 4"/>
          <p:cNvSpPr/>
          <p:nvPr/>
        </p:nvSpPr>
        <p:spPr>
          <a:xfrm>
            <a:off x="5100120" y="5940000"/>
            <a:ext cx="4636800" cy="51659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WenQuanYi Zen Hei Sharp" pitchFamily="2"/>
                <a:cs typeface="DejaVu Sans" pitchFamily="2"/>
              </a:rPr>
              <a:t>Питер Ластман. Фамарь и Иуда. Начало XVII в.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WenQuanYi Zen Hei Sharp" pitchFamily="2"/>
                <a:cs typeface="DejaVu Sans" pitchFamily="2"/>
              </a:rPr>
              <a:t>Музей Метрополитен, Нью-Йорк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69240" y="251280"/>
            <a:ext cx="4068720" cy="3047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544360" y="107280"/>
            <a:ext cx="3996359" cy="3047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1512000" y="4068000"/>
            <a:ext cx="3708720" cy="30236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/>
          <p:nvPr/>
        </p:nvSpPr>
        <p:spPr>
          <a:xfrm>
            <a:off x="5431680" y="4924080"/>
            <a:ext cx="4545360" cy="9133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WenQuanYi Zen Hei Sharp" pitchFamily="2"/>
                <a:cs typeface="DejaVu Sans" pitchFamily="2"/>
              </a:rPr>
              <a:t>Арент де Гелдер.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WenQuanYi Zen Hei Sharp" pitchFamily="2"/>
                <a:cs typeface="DejaVu Sans" pitchFamily="2"/>
              </a:rPr>
              <a:t>Различные трактовки темы встречи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WenQuanYi Zen Hei Sharp" pitchFamily="2"/>
                <a:cs typeface="DejaVu Sans" pitchFamily="2"/>
              </a:rPr>
              <a:t>Фамари и Иуды. 1660-80-е гг.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93600" y="467640"/>
            <a:ext cx="4754520" cy="3561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040360" y="1996920"/>
            <a:ext cx="4845960" cy="348804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/>
          <p:nvPr/>
        </p:nvSpPr>
        <p:spPr>
          <a:xfrm>
            <a:off x="457200" y="4473360"/>
            <a:ext cx="4149360" cy="51659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WenQuanYi Zen Hei Sharp" pitchFamily="2"/>
                <a:cs typeface="DejaVu Sans" pitchFamily="2"/>
              </a:rPr>
              <a:t>Фердинанд Бол.  Фамарь и Иуда. 1653 г.  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WenQuanYi Zen Hei Sharp" pitchFamily="2"/>
                <a:cs typeface="DejaVu Sans" pitchFamily="2"/>
              </a:rPr>
              <a:t>ГМИИ им. А.С.Пушкина, Москва</a:t>
            </a:r>
          </a:p>
        </p:txBody>
      </p:sp>
      <p:sp>
        <p:nvSpPr>
          <p:cNvPr id="5" name="TextBox 4"/>
          <p:cNvSpPr/>
          <p:nvPr/>
        </p:nvSpPr>
        <p:spPr>
          <a:xfrm>
            <a:off x="4866840" y="5769720"/>
            <a:ext cx="4036320" cy="51659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WenQuanYi Zen Hei Sharp" pitchFamily="2"/>
                <a:cs typeface="DejaVu Sans" pitchFamily="2"/>
              </a:rPr>
              <a:t>Фердинанд  Бол. Фамарь и Иуда. 1644 г.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WenQuanYi Zen Hei Sharp" pitchFamily="2"/>
                <a:cs typeface="DejaVu Sans" pitchFamily="2"/>
              </a:rPr>
              <a:t>Музей изящных искусств, Бостон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028159" y="488880"/>
            <a:ext cx="8229240" cy="59230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3"/>
          <p:cNvSpPr/>
          <p:nvPr/>
        </p:nvSpPr>
        <p:spPr>
          <a:xfrm>
            <a:off x="3963240" y="6823080"/>
            <a:ext cx="2975760" cy="3646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WenQuanYi Zen Hei Sharp" pitchFamily="2"/>
                <a:cs typeface="DejaVu Sans" pitchFamily="2"/>
              </a:rPr>
              <a:t>Версия Бола 1644 года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64000" y="251280"/>
            <a:ext cx="2626560" cy="60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616360" y="395640"/>
            <a:ext cx="3432960" cy="529487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/>
          <p:nvPr/>
        </p:nvSpPr>
        <p:spPr>
          <a:xfrm>
            <a:off x="290160" y="6583679"/>
            <a:ext cx="4098960" cy="7297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WenQuanYi Zen Hei Sharp" pitchFamily="2"/>
                <a:cs typeface="DejaVu Sans" pitchFamily="2"/>
              </a:rPr>
              <a:t>Карло Кривелли. Мадонна с Младенцем.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WenQuanYi Zen Hei Sharp" pitchFamily="2"/>
                <a:cs typeface="DejaVu Sans" pitchFamily="2"/>
              </a:rPr>
              <a:t>Фрагмент  Алтаря Демидова. 1476 г.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WenQuanYi Zen Hei Sharp" pitchFamily="2"/>
                <a:cs typeface="DejaVu Sans" pitchFamily="2"/>
              </a:rPr>
              <a:t>Национальная галерея, Лондон</a:t>
            </a:r>
          </a:p>
        </p:txBody>
      </p:sp>
      <p:sp>
        <p:nvSpPr>
          <p:cNvPr id="5" name="TextBox 4"/>
          <p:cNvSpPr/>
          <p:nvPr/>
        </p:nvSpPr>
        <p:spPr>
          <a:xfrm>
            <a:off x="5012280" y="6156000"/>
            <a:ext cx="5063760" cy="51659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WenQuanYi Zen Hei Sharp" pitchFamily="2"/>
                <a:cs typeface="DejaVu Sans" pitchFamily="2"/>
              </a:rPr>
              <a:t>Карло Кривелли. Мадонна с Младенцем. Ок.1480 г.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WenQuanYi Zen Hei Sharp" pitchFamily="2"/>
                <a:cs typeface="DejaVu Sans" pitchFamily="2"/>
              </a:rPr>
              <a:t>Музей Метрополитен, Нью-Йорк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74320" y="402480"/>
            <a:ext cx="4096440" cy="3328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663440" y="1938600"/>
            <a:ext cx="5129640" cy="437075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274320" y="4023360"/>
            <a:ext cx="3865679" cy="6022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WenQuanYi Zen Hei Sharp" pitchFamily="2"/>
                <a:cs typeface="DejaVu Sans" pitchFamily="2"/>
              </a:rPr>
              <a:t>Арент де Гелдер. Царь Давид.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WenQuanYi Zen Hei Sharp" pitchFamily="2"/>
                <a:cs typeface="DejaVu Sans" pitchFamily="2"/>
              </a:rPr>
              <a:t>1680-е гг.  Риксмузеум, Амстердам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54879" y="6583679"/>
            <a:ext cx="4348800" cy="6022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WenQuanYi Zen Hei Sharp" pitchFamily="2"/>
                <a:cs typeface="DejaVu Sans" pitchFamily="2"/>
              </a:rPr>
              <a:t>Гербранд ван ден Экхаут. Руфь и Вооз.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WenQuanYi Zen Hei Sharp" pitchFamily="2"/>
                <a:cs typeface="DejaVu Sans" pitchFamily="2"/>
              </a:rPr>
              <a:t>1661 г. Музей Мимара, Загреб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65760" y="4809600"/>
            <a:ext cx="2286000" cy="2414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19600" y="594360"/>
            <a:ext cx="2889360" cy="3246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6675119" y="937440"/>
            <a:ext cx="3104639" cy="308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3264480" y="2039039"/>
            <a:ext cx="3319199" cy="390456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4937760" y="6400799"/>
            <a:ext cx="2172600" cy="3463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WenQuanYi Zen Hei Sharp" pitchFamily="2"/>
                <a:cs typeface="DejaVu Sans" pitchFamily="2"/>
              </a:rPr>
              <a:t>Неузнанная Тамар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554479" y="301680"/>
            <a:ext cx="4425840" cy="664775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583679" y="2560319"/>
            <a:ext cx="3179880" cy="6022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WenQuanYi Zen Hei Sharp" pitchFamily="2"/>
                <a:cs typeface="DejaVu Sans" pitchFamily="2"/>
              </a:rPr>
              <a:t>Марк  Шагал. Фамарь.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WenQuanYi Zen Hei Sharp" pitchFamily="2"/>
                <a:cs typeface="DejaVu Sans" pitchFamily="2"/>
              </a:rPr>
              <a:t>1956 г., цветная литография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383280" y="1645920"/>
            <a:ext cx="4453200" cy="5733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65760" y="2770560"/>
            <a:ext cx="2761560" cy="1344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8000999" y="2039039"/>
            <a:ext cx="1874520" cy="2990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255960" y="5303520"/>
            <a:ext cx="2761560" cy="134424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548640" y="640080"/>
            <a:ext cx="5199120" cy="76751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>
                <a:ln>
                  <a:noFill/>
                </a:ln>
                <a:latin typeface="Arial" pitchFamily="18"/>
                <a:ea typeface="WenQuanYi Zen Hei Sharp" pitchFamily="2"/>
                <a:cs typeface="DejaVu Sans" pitchFamily="2"/>
              </a:rPr>
              <a:t>Жемчужные украшения на женском портрете работы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>
                <a:ln>
                  <a:noFill/>
                </a:ln>
                <a:latin typeface="Arial" pitchFamily="18"/>
                <a:ea typeface="WenQuanYi Zen Hei Sharp" pitchFamily="2"/>
                <a:cs typeface="DejaVu Sans" pitchFamily="2"/>
              </a:rPr>
              <a:t>Адриана Ханнемана. 1653 г.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>
                <a:ln>
                  <a:noFill/>
                </a:ln>
                <a:latin typeface="Arial" pitchFamily="18"/>
                <a:ea typeface="WenQuanYi Zen Hei Sharp" pitchFamily="2"/>
                <a:cs typeface="DejaVu Sans" pitchFamily="2"/>
              </a:rPr>
              <a:t>Музей Метрополитен, Нью-Йорк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0200" y="1174680"/>
            <a:ext cx="9162000" cy="47545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/>
          <p:nvPr/>
        </p:nvSpPr>
        <p:spPr>
          <a:xfrm>
            <a:off x="763200" y="6126480"/>
            <a:ext cx="9204480" cy="639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WenQuanYi Zen Hei Sharp" pitchFamily="2"/>
                <a:cs typeface="DejaVu Sans" pitchFamily="2"/>
              </a:rPr>
              <a:t>Встреча Иуды и Фамари. Миниатюра из Староанглийского Шестикнижия. Конец XI в.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WenQuanYi Zen Hei Sharp" pitchFamily="2"/>
                <a:cs typeface="DejaVu Sans" pitchFamily="2"/>
              </a:rPr>
              <a:t>Британская библиотека.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209400" y="1581839"/>
            <a:ext cx="3922920" cy="4818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 flipH="1">
            <a:off x="457200" y="4297680"/>
            <a:ext cx="2103120" cy="2990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57200" y="1371599"/>
            <a:ext cx="2697480" cy="149975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731519" y="548640"/>
            <a:ext cx="8651160" cy="6022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WenQuanYi Zen Hei Sharp" pitchFamily="2"/>
                <a:cs typeface="DejaVu Sans" pitchFamily="2"/>
              </a:rPr>
              <a:t>Жемчужные украшения на портрете Абрахама дель Курта и его жены.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WenQuanYi Zen Hei Sharp" pitchFamily="2"/>
                <a:cs typeface="DejaVu Sans" pitchFamily="2"/>
              </a:rPr>
              <a:t>Бартоломеус ван дер Хельст. 1654 г. Музей Бойманс ван Бейнинген, Роттердам</a:t>
            </a:r>
          </a:p>
        </p:txBody>
      </p:sp>
      <p:pic>
        <p:nvPicPr>
          <p:cNvPr id="6" name="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7232760" y="2743199"/>
            <a:ext cx="2734200" cy="14997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65760" y="301680"/>
            <a:ext cx="4242960" cy="5733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212080" y="1563480"/>
            <a:ext cx="4325040" cy="337428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477439" y="6400799"/>
            <a:ext cx="7325280" cy="6022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WenQuanYi Zen Hei Sharp" pitchFamily="2"/>
                <a:cs typeface="DejaVu Sans" pitchFamily="2"/>
              </a:rPr>
              <a:t>Жемчуга на картине Яна Вермеера “Аллегория веры”. Ок.1670-72.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WenQuanYi Zen Hei Sharp" pitchFamily="2"/>
                <a:cs typeface="DejaVu Sans" pitchFamily="2"/>
              </a:rPr>
              <a:t>Музей Метрополитен, Нью-Йорк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74320" y="91440"/>
            <a:ext cx="4361760" cy="3163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861160" y="210240"/>
            <a:ext cx="3922920" cy="4818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932759" y="3840479"/>
            <a:ext cx="4370759" cy="30632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74320" y="3255120"/>
            <a:ext cx="4066919" cy="4870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>
                <a:ln>
                  <a:noFill/>
                </a:ln>
                <a:latin typeface="Arial" pitchFamily="18"/>
                <a:ea typeface="WenQuanYi Zen Hei Sharp" pitchFamily="2"/>
                <a:cs typeface="DejaVu Sans" pitchFamily="2"/>
              </a:rPr>
              <a:t>Давид Байи. Автопортрет с символами Vanitas.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>
                <a:ln>
                  <a:noFill/>
                </a:ln>
                <a:latin typeface="Arial" pitchFamily="18"/>
                <a:ea typeface="WenQuanYi Zen Hei Sharp" pitchFamily="2"/>
                <a:cs typeface="DejaVu Sans" pitchFamily="2"/>
              </a:rPr>
              <a:t>1651 г. Музей Лакенхаль, Лейден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52160" y="5212080"/>
            <a:ext cx="3119040" cy="4870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>
                <a:ln>
                  <a:noFill/>
                </a:ln>
                <a:latin typeface="Arial" pitchFamily="18"/>
                <a:ea typeface="WenQuanYi Zen Hei Sharp" pitchFamily="2"/>
                <a:cs typeface="DejaVu Sans" pitchFamily="2"/>
              </a:rPr>
              <a:t>Годфрид Шалькен. Дама у зеркала.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>
                <a:ln>
                  <a:noFill/>
                </a:ln>
                <a:latin typeface="Arial" pitchFamily="18"/>
                <a:ea typeface="WenQuanYi Zen Hei Sharp" pitchFamily="2"/>
                <a:cs typeface="DejaVu Sans" pitchFamily="2"/>
              </a:rPr>
              <a:t>Ок.1685-90. Маурицхейс, Гаага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66400" y="7010999"/>
            <a:ext cx="3314160" cy="4870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>
                <a:ln>
                  <a:noFill/>
                </a:ln>
                <a:latin typeface="Arial" pitchFamily="18"/>
                <a:ea typeface="WenQuanYi Zen Hei Sharp" pitchFamily="2"/>
                <a:cs typeface="DejaVu Sans" pitchFamily="2"/>
              </a:rPr>
              <a:t>Ян ван Билерт. У сводни. Ок.1625-30.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>
                <a:ln>
                  <a:noFill/>
                </a:ln>
                <a:latin typeface="Arial" pitchFamily="18"/>
                <a:ea typeface="WenQuanYi Zen Hei Sharp" pitchFamily="2"/>
                <a:cs typeface="DejaVu Sans" pitchFamily="2"/>
              </a:rPr>
              <a:t>Музей изящных искусств, Лион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30280" y="347400"/>
            <a:ext cx="8888040" cy="6419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048040" y="1071359"/>
            <a:ext cx="6124320" cy="54766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005840" y="6766560"/>
            <a:ext cx="8867597" cy="356336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dirty="0" err="1">
                <a:ln>
                  <a:noFill/>
                </a:ln>
                <a:latin typeface="Arial" pitchFamily="18"/>
                <a:ea typeface="WenQuanYi Zen Hei Sharp" pitchFamily="2"/>
                <a:cs typeface="DejaVu Sans" pitchFamily="2"/>
              </a:rPr>
              <a:t>Гербранд</a:t>
            </a:r>
            <a:r>
              <a:rPr lang="en-US" sz="1800" b="0" i="0" u="none" strike="noStrike" kern="1200" dirty="0">
                <a:ln>
                  <a:noFill/>
                </a:ln>
                <a:latin typeface="Arial" pitchFamily="18"/>
                <a:ea typeface="WenQuanYi Zen Hei Sharp" pitchFamily="2"/>
                <a:cs typeface="DejaVu Sans" pitchFamily="2"/>
              </a:rPr>
              <a:t> </a:t>
            </a:r>
            <a:r>
              <a:rPr lang="en-US" sz="1800" b="0" i="0" u="none" strike="noStrike" kern="1200" dirty="0" err="1">
                <a:ln>
                  <a:noFill/>
                </a:ln>
                <a:latin typeface="Arial" pitchFamily="18"/>
                <a:ea typeface="WenQuanYi Zen Hei Sharp" pitchFamily="2"/>
                <a:cs typeface="DejaVu Sans" pitchFamily="2"/>
              </a:rPr>
              <a:t>ван</a:t>
            </a:r>
            <a:r>
              <a:rPr lang="en-US" sz="1800" b="0" i="0" u="none" strike="noStrike" kern="1200" dirty="0">
                <a:ln>
                  <a:noFill/>
                </a:ln>
                <a:latin typeface="Arial" pitchFamily="18"/>
                <a:ea typeface="WenQuanYi Zen Hei Sharp" pitchFamily="2"/>
                <a:cs typeface="DejaVu Sans" pitchFamily="2"/>
              </a:rPr>
              <a:t> </a:t>
            </a:r>
            <a:r>
              <a:rPr lang="en-US" sz="1800" b="0" i="0" u="none" strike="noStrike" kern="1200" dirty="0" err="1">
                <a:ln>
                  <a:noFill/>
                </a:ln>
                <a:latin typeface="Arial" pitchFamily="18"/>
                <a:ea typeface="WenQuanYi Zen Hei Sharp" pitchFamily="2"/>
                <a:cs typeface="DejaVu Sans" pitchFamily="2"/>
              </a:rPr>
              <a:t>ден</a:t>
            </a:r>
            <a:r>
              <a:rPr lang="en-US" sz="1800" b="0" i="0" u="none" strike="noStrike" kern="1200" dirty="0">
                <a:ln>
                  <a:noFill/>
                </a:ln>
                <a:latin typeface="Arial" pitchFamily="18"/>
                <a:ea typeface="WenQuanYi Zen Hei Sharp" pitchFamily="2"/>
                <a:cs typeface="DejaVu Sans" pitchFamily="2"/>
              </a:rPr>
              <a:t> </a:t>
            </a:r>
            <a:r>
              <a:rPr lang="en-US" sz="1800" b="0" i="0" u="none" strike="noStrike" kern="1200" dirty="0" err="1">
                <a:ln>
                  <a:noFill/>
                </a:ln>
                <a:latin typeface="Arial" pitchFamily="18"/>
                <a:ea typeface="WenQuanYi Zen Hei Sharp" pitchFamily="2"/>
                <a:cs typeface="DejaVu Sans" pitchFamily="2"/>
              </a:rPr>
              <a:t>Экхаут</a:t>
            </a:r>
            <a:r>
              <a:rPr lang="en-US" sz="1800" b="0" i="0" u="none" strike="noStrike" kern="1200" dirty="0">
                <a:ln>
                  <a:noFill/>
                </a:ln>
                <a:latin typeface="Arial" pitchFamily="18"/>
                <a:ea typeface="WenQuanYi Zen Hei Sharp" pitchFamily="2"/>
                <a:cs typeface="DejaVu Sans" pitchFamily="2"/>
              </a:rPr>
              <a:t>. </a:t>
            </a:r>
            <a:r>
              <a:rPr lang="en-US" sz="1800" b="0" i="0" u="none" strike="noStrike" kern="1200" dirty="0" err="1">
                <a:ln>
                  <a:noFill/>
                </a:ln>
                <a:latin typeface="Arial" pitchFamily="18"/>
                <a:ea typeface="WenQuanYi Zen Hei Sharp" pitchFamily="2"/>
                <a:cs typeface="DejaVu Sans" pitchFamily="2"/>
              </a:rPr>
              <a:t>Иаков</a:t>
            </a:r>
            <a:r>
              <a:rPr lang="en-US" sz="1800" b="0" i="0" u="none" strike="noStrike" kern="1200" dirty="0">
                <a:ln>
                  <a:noFill/>
                </a:ln>
                <a:latin typeface="Arial" pitchFamily="18"/>
                <a:ea typeface="WenQuanYi Zen Hei Sharp" pitchFamily="2"/>
                <a:cs typeface="DejaVu Sans" pitchFamily="2"/>
              </a:rPr>
              <a:t> и </a:t>
            </a:r>
            <a:r>
              <a:rPr lang="en-US" sz="1800" b="0" i="0" u="none" strike="noStrike" kern="1200" dirty="0" err="1">
                <a:ln>
                  <a:noFill/>
                </a:ln>
                <a:latin typeface="Arial" pitchFamily="18"/>
                <a:ea typeface="WenQuanYi Zen Hei Sharp" pitchFamily="2"/>
                <a:cs typeface="DejaVu Sans" pitchFamily="2"/>
              </a:rPr>
              <a:t>Рахиль</a:t>
            </a:r>
            <a:r>
              <a:rPr lang="en-US" sz="1800" b="0" i="0" u="none" strike="noStrike" kern="1200" dirty="0">
                <a:ln>
                  <a:noFill/>
                </a:ln>
                <a:latin typeface="Arial" pitchFamily="18"/>
                <a:ea typeface="WenQuanYi Zen Hei Sharp" pitchFamily="2"/>
                <a:cs typeface="DejaVu Sans" pitchFamily="2"/>
              </a:rPr>
              <a:t>. </a:t>
            </a:r>
            <a:r>
              <a:rPr lang="ru-RU" dirty="0">
                <a:latin typeface="Arial" pitchFamily="18"/>
                <a:ea typeface="WenQuanYi Zen Hei Sharp" pitchFamily="2"/>
                <a:cs typeface="DejaVu Sans" pitchFamily="2"/>
              </a:rPr>
              <a:t>П</a:t>
            </a:r>
            <a:r>
              <a:rPr lang="en-US" sz="1800" b="0" i="0" u="none" strike="noStrike" kern="1200" dirty="0" err="1" smtClean="0">
                <a:ln>
                  <a:noFill/>
                </a:ln>
                <a:latin typeface="Arial" pitchFamily="18"/>
                <a:ea typeface="WenQuanYi Zen Hei Sharp" pitchFamily="2"/>
                <a:cs typeface="DejaVu Sans" pitchFamily="2"/>
              </a:rPr>
              <a:t>ортрет</a:t>
            </a:r>
            <a:r>
              <a:rPr lang="en-US" sz="1800" b="0" i="0" u="none" strike="noStrike" kern="1200" dirty="0" smtClean="0">
                <a:ln>
                  <a:noFill/>
                </a:ln>
                <a:latin typeface="Arial" pitchFamily="18"/>
                <a:ea typeface="WenQuanYi Zen Hei Sharp" pitchFamily="2"/>
                <a:cs typeface="DejaVu Sans" pitchFamily="2"/>
              </a:rPr>
              <a:t> </a:t>
            </a:r>
            <a:r>
              <a:rPr lang="en-US" sz="1800" b="0" i="0" u="none" strike="noStrike" kern="1200" dirty="0" err="1" smtClean="0">
                <a:ln>
                  <a:noFill/>
                </a:ln>
                <a:latin typeface="Arial" pitchFamily="18"/>
                <a:ea typeface="WenQuanYi Zen Hei Sharp" pitchFamily="2"/>
                <a:cs typeface="DejaVu Sans" pitchFamily="2"/>
              </a:rPr>
              <a:t>неизвестн</a:t>
            </a:r>
            <a:r>
              <a:rPr lang="ru-RU" sz="1800" b="0" i="0" u="none" strike="noStrike" kern="1200" dirty="0" smtClean="0">
                <a:ln>
                  <a:noFill/>
                </a:ln>
                <a:latin typeface="Arial" pitchFamily="18"/>
                <a:ea typeface="WenQuanYi Zen Hei Sharp" pitchFamily="2"/>
                <a:cs typeface="DejaVu Sans" pitchFamily="2"/>
              </a:rPr>
              <a:t>ой семейной пары</a:t>
            </a:r>
            <a:r>
              <a:rPr lang="en-US" sz="1800" b="0" i="0" u="none" strike="noStrike" kern="1200" dirty="0" smtClean="0">
                <a:ln>
                  <a:noFill/>
                </a:ln>
                <a:latin typeface="Arial" pitchFamily="18"/>
                <a:ea typeface="WenQuanYi Zen Hei Sharp" pitchFamily="2"/>
                <a:cs typeface="DejaVu Sans" pitchFamily="2"/>
              </a:rPr>
              <a:t>.</a:t>
            </a:r>
            <a:endParaRPr lang="en-US" sz="1800" b="0" i="0" u="none" strike="noStrike" kern="1200" dirty="0">
              <a:ln>
                <a:noFill/>
              </a:ln>
              <a:latin typeface="Arial" pitchFamily="18"/>
              <a:ea typeface="WenQuanYi Zen Hei Sharp" pitchFamily="2"/>
              <a:cs typeface="DejaVu Sans" pitchFamily="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74320" y="219960"/>
            <a:ext cx="4736520" cy="4206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124600" y="2322720"/>
            <a:ext cx="4956120" cy="371232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5394960" y="6217919"/>
            <a:ext cx="4133880" cy="6854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>
                <a:ln>
                  <a:noFill/>
                </a:ln>
                <a:latin typeface="Arial" pitchFamily="18"/>
                <a:ea typeface="WenQuanYi Zen Hei Sharp" pitchFamily="2"/>
                <a:cs typeface="DejaVu Sans" pitchFamily="2"/>
              </a:rPr>
              <a:t>Фердинанд Бол. Портрет Вихбольда Слихера с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>
                <a:ln>
                  <a:noFill/>
                </a:ln>
                <a:latin typeface="Arial" pitchFamily="18"/>
                <a:ea typeface="WenQuanYi Zen Hei Sharp" pitchFamily="2"/>
                <a:cs typeface="DejaVu Sans" pitchFamily="2"/>
              </a:rPr>
              <a:t>женой в облике Париса и Венеры. 1656 г.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>
                <a:ln>
                  <a:noFill/>
                </a:ln>
                <a:latin typeface="Arial" pitchFamily="18"/>
                <a:ea typeface="WenQuanYi Zen Hei Sharp" pitchFamily="2"/>
                <a:cs typeface="DejaVu Sans" pitchFamily="2"/>
              </a:rPr>
              <a:t>Дордрехтский музей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61280" y="4572000"/>
            <a:ext cx="3236400" cy="6854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r>
              <a:rPr lang="en-US" sz="1400" b="0" i="0" u="none" strike="noStrike" kern="1200">
                <a:ln>
                  <a:noFill/>
                </a:ln>
                <a:latin typeface="Arial" pitchFamily="18"/>
                <a:ea typeface="WenQuanYi Zen Hei Sharp" pitchFamily="2"/>
                <a:cs typeface="DejaVu Sans" pitchFamily="2"/>
              </a:rPr>
              <a:t>Портрет Леонарда Винникса с женой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r>
              <a:rPr lang="en-US" sz="1400" b="0" i="0" u="none" strike="noStrike" kern="1200">
                <a:ln>
                  <a:noFill/>
                </a:ln>
                <a:latin typeface="Arial" pitchFamily="18"/>
                <a:ea typeface="WenQuanYi Zen Hei Sharp" pitchFamily="2"/>
                <a:cs typeface="DejaVu Sans" pitchFamily="2"/>
              </a:rPr>
              <a:t>в облике Ясона и Медеи.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r>
              <a:rPr lang="en-US" sz="1400" b="0" i="0" u="none" strike="noStrike" kern="1200">
                <a:ln>
                  <a:noFill/>
                </a:ln>
                <a:latin typeface="Arial" pitchFamily="18"/>
                <a:ea typeface="WenQuanYi Zen Hei Sharp" pitchFamily="2"/>
                <a:cs typeface="DejaVu Sans" pitchFamily="2"/>
              </a:rPr>
              <a:t>1664 г. Эрмитаж, Санкт-Петербург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005840" y="210240"/>
            <a:ext cx="2953439" cy="6647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184720" y="457200"/>
            <a:ext cx="4142160" cy="50382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82880" y="6949440"/>
            <a:ext cx="4252680" cy="4870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>
                <a:ln>
                  <a:noFill/>
                </a:ln>
                <a:latin typeface="Arial" pitchFamily="18"/>
                <a:ea typeface="WenQuanYi Zen Hei Sharp" pitchFamily="2"/>
                <a:cs typeface="DejaVu Sans" pitchFamily="2"/>
              </a:rPr>
              <a:t>Петер-Пауль Рубенс. Шубка.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>
                <a:ln>
                  <a:noFill/>
                </a:ln>
                <a:latin typeface="Arial" pitchFamily="18"/>
                <a:ea typeface="WenQuanYi Zen Hei Sharp" pitchFamily="2"/>
                <a:cs typeface="DejaVu Sans" pitchFamily="2"/>
              </a:rPr>
              <a:t>1638 г. Художественно-исторический музей, Вена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20639" y="5852160"/>
            <a:ext cx="4467600" cy="6854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>
                <a:ln>
                  <a:noFill/>
                </a:ln>
                <a:latin typeface="Arial" pitchFamily="18"/>
                <a:ea typeface="WenQuanYi Zen Hei Sharp" pitchFamily="2"/>
                <a:cs typeface="DejaVu Sans" pitchFamily="2"/>
              </a:rPr>
              <a:t>Бартоломеус ван дер Хельст. Портрет Анны дю Пир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>
                <a:ln>
                  <a:noFill/>
                </a:ln>
                <a:latin typeface="Arial" pitchFamily="18"/>
                <a:ea typeface="WenQuanYi Zen Hei Sharp" pitchFamily="2"/>
                <a:cs typeface="DejaVu Sans" pitchFamily="2"/>
              </a:rPr>
              <a:t>В облике Граниды. 1660 г.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>
                <a:ln>
                  <a:noFill/>
                </a:ln>
                <a:latin typeface="Arial" pitchFamily="18"/>
                <a:ea typeface="WenQuanYi Zen Hei Sharp" pitchFamily="2"/>
                <a:cs typeface="DejaVu Sans" pitchFamily="2"/>
              </a:rPr>
              <a:t>Народная галерея, Прага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596200" y="1280159"/>
            <a:ext cx="4005000" cy="4617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40080" y="91440"/>
            <a:ext cx="4005000" cy="498348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5120639" y="365760"/>
            <a:ext cx="4221000" cy="6022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WenQuanYi Zen Hei Sharp" pitchFamily="2"/>
                <a:cs typeface="DejaVu Sans" pitchFamily="2"/>
              </a:rPr>
              <a:t>Художник и его жена как блудный сын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WenQuanYi Zen Hei Sharp" pitchFamily="2"/>
                <a:cs typeface="DejaVu Sans" pitchFamily="2"/>
              </a:rPr>
              <a:t>и проститутка.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5303520"/>
            <a:ext cx="3033720" cy="6854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r>
              <a:rPr lang="en-US" sz="1400" b="0" i="0" u="none" strike="noStrike" kern="1200">
                <a:ln>
                  <a:noFill/>
                </a:ln>
                <a:latin typeface="Arial" pitchFamily="18"/>
                <a:ea typeface="WenQuanYi Zen Hei Sharp" pitchFamily="2"/>
                <a:cs typeface="DejaVu Sans" pitchFamily="2"/>
              </a:rPr>
              <a:t>Рембранд Харменс ван Рейн.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r>
              <a:rPr lang="en-US" sz="1400" b="0" i="0" u="none" strike="noStrike" kern="1200">
                <a:ln>
                  <a:noFill/>
                </a:ln>
                <a:latin typeface="Arial" pitchFamily="18"/>
                <a:ea typeface="WenQuanYi Zen Hei Sharp" pitchFamily="2"/>
                <a:cs typeface="DejaVu Sans" pitchFamily="2"/>
              </a:rPr>
              <a:t>Автопортрет с Саскией. Ок.1635 г.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r>
              <a:rPr lang="en-US" sz="1400" b="0" i="0" u="none" strike="noStrike" kern="1200">
                <a:ln>
                  <a:noFill/>
                </a:ln>
                <a:latin typeface="Arial" pitchFamily="18"/>
                <a:ea typeface="WenQuanYi Zen Hei Sharp" pitchFamily="2"/>
                <a:cs typeface="DejaVu Sans" pitchFamily="2"/>
              </a:rPr>
              <a:t>Художественная галерея, Дрезден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60720" y="6217919"/>
            <a:ext cx="3798720" cy="4870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>
                <a:ln>
                  <a:noFill/>
                </a:ln>
                <a:latin typeface="Arial" pitchFamily="18"/>
                <a:ea typeface="WenQuanYi Zen Hei Sharp" pitchFamily="2"/>
                <a:cs typeface="DejaVu Sans" pitchFamily="2"/>
              </a:rPr>
              <a:t>Габриэль Метсю. Автопортрет с Изабеллой.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>
                <a:ln>
                  <a:noFill/>
                </a:ln>
                <a:latin typeface="Arial" pitchFamily="18"/>
                <a:ea typeface="WenQuanYi Zen Hei Sharp" pitchFamily="2"/>
                <a:cs typeface="DejaVu Sans" pitchFamily="2"/>
              </a:rPr>
              <a:t>1661 г. Художественная галерея, Дрезден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02480" y="210240"/>
            <a:ext cx="9198720" cy="6830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0200" y="988560"/>
            <a:ext cx="9162000" cy="511127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/>
          <p:nvPr/>
        </p:nvSpPr>
        <p:spPr>
          <a:xfrm>
            <a:off x="457200" y="6309360"/>
            <a:ext cx="9158760" cy="639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WenQuanYi Zen Hei Sharp" pitchFamily="2"/>
                <a:cs typeface="DejaVu Sans" pitchFamily="2"/>
              </a:rPr>
              <a:t>Фамарь ведут на казнь; Иуда опознаёт свой посох. Миниатюра из Староанглийского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WenQuanYi Zen Hei Sharp" pitchFamily="2"/>
                <a:cs typeface="DejaVu Sans" pitchFamily="2"/>
              </a:rPr>
              <a:t>Шестикнижия. Конец XI в. Британская библиотека.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95280" y="1500119"/>
            <a:ext cx="9429120" cy="46188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/>
          <p:nvPr/>
        </p:nvSpPr>
        <p:spPr>
          <a:xfrm>
            <a:off x="731519" y="6400799"/>
            <a:ext cx="9268200" cy="639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WenQuanYi Zen Hei Sharp" pitchFamily="2"/>
                <a:cs typeface="DejaVu Sans" pitchFamily="2"/>
              </a:rPr>
              <a:t>Рождество Фареса и Зары. Миниатюра из Староанглийского Пятикнижия. Конец XI в.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WenQuanYi Zen Hei Sharp" pitchFamily="2"/>
                <a:cs typeface="DejaVu Sans" pitchFamily="2"/>
              </a:rPr>
              <a:t>Британская библиотека.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554479" y="0"/>
            <a:ext cx="6885000" cy="66473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/>
          <p:nvPr/>
        </p:nvSpPr>
        <p:spPr>
          <a:xfrm>
            <a:off x="686160" y="6766560"/>
            <a:ext cx="9496800" cy="9133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WenQuanYi Zen Hei Sharp" pitchFamily="2"/>
                <a:cs typeface="DejaVu Sans" pitchFamily="2"/>
              </a:rPr>
              <a:t>Смерть Эра и Онана. Тамар покидает дом Иуды. Миниатюра из Эгертонского генезиса.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WenQuanYi Zen Hei Sharp" pitchFamily="2"/>
                <a:cs typeface="DejaVu Sans" pitchFamily="2"/>
              </a:rPr>
              <a:t>Конец XIV в. Британская библиотека.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spc="0">
              <a:ln>
                <a:noFill/>
              </a:ln>
              <a:solidFill>
                <a:srgbClr val="000000"/>
              </a:solidFill>
              <a:latin typeface="Arial" pitchFamily="18"/>
              <a:ea typeface="WenQuanYi Zen Hei Sharp" pitchFamily="2"/>
              <a:cs typeface="DejaVu Sans" pitchFamily="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0200" y="1125000"/>
            <a:ext cx="9417960" cy="496475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/>
          <p:nvPr/>
        </p:nvSpPr>
        <p:spPr>
          <a:xfrm>
            <a:off x="640080" y="6217919"/>
            <a:ext cx="8288280" cy="639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WenQuanYi Zen Hei Sharp" pitchFamily="2"/>
                <a:cs typeface="DejaVu Sans" pitchFamily="2"/>
              </a:rPr>
              <a:t>Иуда принимает Фамарь за проститутку. Фамарь ведут на казнь.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WenQuanYi Zen Hei Sharp" pitchFamily="2"/>
                <a:cs typeface="DejaVu Sans" pitchFamily="2"/>
              </a:rPr>
              <a:t>Миниатюры из Эгертонского генезиса. Конец XIV в. Британская библиотека.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415519" y="29880"/>
            <a:ext cx="6391440" cy="66473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/>
          <p:nvPr/>
        </p:nvSpPr>
        <p:spPr>
          <a:xfrm>
            <a:off x="2011680" y="6858000"/>
            <a:ext cx="7744320" cy="639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WenQuanYi Zen Hei Sharp" pitchFamily="2"/>
                <a:cs typeface="DejaVu Sans" pitchFamily="2"/>
              </a:rPr>
              <a:t>Рождество Фареса и Зары. Повитуха повязывает красную нить на руке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WenQuanYi Zen Hei Sharp" pitchFamily="2"/>
                <a:cs typeface="DejaVu Sans" pitchFamily="2"/>
              </a:rPr>
              <a:t>Зары. Миниатюра из Эгертонского генезиса.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48640" y="457200"/>
            <a:ext cx="8988120" cy="67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698</Words>
  <Application>Microsoft Office PowerPoint</Application>
  <PresentationFormat>Экран (4:3)</PresentationFormat>
  <Paragraphs>88</Paragraphs>
  <Slides>38</Slides>
  <Notes>38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Default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Inna Karezina</dc:creator>
  <cp:lastModifiedBy>Inna Karezina</cp:lastModifiedBy>
  <cp:revision>11</cp:revision>
  <dcterms:modified xsi:type="dcterms:W3CDTF">2014-02-13T08:54:15Z</dcterms:modified>
</cp:coreProperties>
</file>