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710" r:id="rId3"/>
    <p:sldMasterId id="2147483698" r:id="rId4"/>
    <p:sldMasterId id="2147483722" r:id="rId5"/>
    <p:sldMasterId id="2147483734" r:id="rId6"/>
  </p:sldMasterIdLst>
  <p:notesMasterIdLst>
    <p:notesMasterId r:id="rId68"/>
  </p:notesMasterIdLst>
  <p:handoutMasterIdLst>
    <p:handoutMasterId r:id="rId69"/>
  </p:handoutMasterIdLst>
  <p:sldIdLst>
    <p:sldId id="339" r:id="rId7"/>
    <p:sldId id="309" r:id="rId8"/>
    <p:sldId id="318" r:id="rId9"/>
    <p:sldId id="307" r:id="rId10"/>
    <p:sldId id="346" r:id="rId11"/>
    <p:sldId id="257" r:id="rId12"/>
    <p:sldId id="262" r:id="rId13"/>
    <p:sldId id="263" r:id="rId14"/>
    <p:sldId id="264" r:id="rId15"/>
    <p:sldId id="265" r:id="rId16"/>
    <p:sldId id="266" r:id="rId17"/>
    <p:sldId id="31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2" r:id="rId43"/>
    <p:sldId id="324" r:id="rId44"/>
    <p:sldId id="327" r:id="rId45"/>
    <p:sldId id="325" r:id="rId46"/>
    <p:sldId id="329" r:id="rId47"/>
    <p:sldId id="328" r:id="rId48"/>
    <p:sldId id="330" r:id="rId49"/>
    <p:sldId id="336" r:id="rId50"/>
    <p:sldId id="337" r:id="rId51"/>
    <p:sldId id="319" r:id="rId52"/>
    <p:sldId id="295" r:id="rId53"/>
    <p:sldId id="296" r:id="rId54"/>
    <p:sldId id="297" r:id="rId55"/>
    <p:sldId id="298" r:id="rId56"/>
    <p:sldId id="299" r:id="rId57"/>
    <p:sldId id="341" r:id="rId58"/>
    <p:sldId id="342" r:id="rId59"/>
    <p:sldId id="343" r:id="rId60"/>
    <p:sldId id="344" r:id="rId61"/>
    <p:sldId id="338" r:id="rId62"/>
    <p:sldId id="345" r:id="rId63"/>
    <p:sldId id="320" r:id="rId64"/>
    <p:sldId id="321" r:id="rId65"/>
    <p:sldId id="322" r:id="rId66"/>
    <p:sldId id="32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285"/>
    <a:srgbClr val="0060A8"/>
    <a:srgbClr val="FF5A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24" autoAdjust="0"/>
  </p:normalViewPr>
  <p:slideViewPr>
    <p:cSldViewPr>
      <p:cViewPr varScale="1">
        <p:scale>
          <a:sx n="63" d="100"/>
          <a:sy n="63" d="100"/>
        </p:scale>
        <p:origin x="-1374" y="-108"/>
      </p:cViewPr>
      <p:guideLst>
        <p:guide orient="horz" pos="2160"/>
        <p:guide pos="2880"/>
      </p:guideLst>
    </p:cSldViewPr>
  </p:slideViewPr>
  <p:outlineViewPr>
    <p:cViewPr>
      <p:scale>
        <a:sx n="33" d="100"/>
        <a:sy n="33" d="100"/>
      </p:scale>
      <p:origin x="53"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342"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D7332B-1442-4F8C-A160-0D5EB57A24C0}" type="datetimeFigureOut">
              <a:rPr lang="en-AU" smtClean="0"/>
              <a:pPr/>
              <a:t>8/11/2018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256F71-1FE9-4811-833E-31A9A4F69AB8}" type="slidenum">
              <a:rPr lang="en-AU" smtClean="0"/>
              <a:pPr/>
              <a:t>‹#›</a:t>
            </a:fld>
            <a:endParaRPr lang="en-AU"/>
          </a:p>
        </p:txBody>
      </p:sp>
    </p:spTree>
    <p:extLst>
      <p:ext uri="{BB962C8B-B14F-4D97-AF65-F5344CB8AC3E}">
        <p14:creationId xmlns:p14="http://schemas.microsoft.com/office/powerpoint/2010/main" xmlns="" val="424221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4820-F59C-490B-A624-3CEFDFE2581B}" type="datetimeFigureOut">
              <a:rPr lang="en-AU" smtClean="0"/>
              <a:pPr/>
              <a:t>8/11/2018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FE650-C70C-4B1D-9166-83BB00854515}" type="slidenum">
              <a:rPr lang="en-AU" smtClean="0"/>
              <a:pPr/>
              <a:t>‹#›</a:t>
            </a:fld>
            <a:endParaRPr lang="en-AU"/>
          </a:p>
        </p:txBody>
      </p:sp>
    </p:spTree>
    <p:extLst>
      <p:ext uri="{BB962C8B-B14F-4D97-AF65-F5344CB8AC3E}">
        <p14:creationId xmlns:p14="http://schemas.microsoft.com/office/powerpoint/2010/main" xmlns="" val="9744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FE650-C70C-4B1D-9166-83BB00854515}"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2603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anose="02020603050405020304" pitchFamily="18" charset="0"/>
            </a:endParaRP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967CDDF-4DA1-4127-9946-109B7845CEAB}"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xmlns="" val="143956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anose="02020603050405020304" pitchFamily="18" charset="0"/>
            </a:endParaRP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C57A67-6F2C-4F68-B4C5-38AB19ECB0DA}"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xmlns="" val="206409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anose="02020603050405020304" pitchFamily="18" charset="0"/>
            </a:endParaRP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250684-100F-4F76-A283-A007294FEA19}"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xmlns="" val="127716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FE650-C70C-4B1D-9166-83BB00854515}"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0295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itchFamily="-84" charset="0"/>
            </a:endParaRP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02BD84-3D63-4E83-B2FD-DF161D10D7EE}" type="slidenum">
              <a:rPr lang="en-US" altLang="en-US">
                <a:solidFill>
                  <a:srgbClr val="000000"/>
                </a:solidFill>
                <a:latin typeface="Times" pitchFamily="-84" charset="0"/>
                <a:ea typeface="MS PGothic" pitchFamily="34" charset="-128"/>
              </a:rPr>
              <a:pPr eaLnBrk="1" hangingPunct="1"/>
              <a:t>2</a:t>
            </a:fld>
            <a:endParaRPr lang="en-US" altLang="en-US">
              <a:solidFill>
                <a:srgbClr val="000000"/>
              </a:solidFill>
              <a:latin typeface="Times" pitchFamily="-84" charset="0"/>
              <a:ea typeface="MS PGothic" pitchFamily="34" charset="-128"/>
            </a:endParaRPr>
          </a:p>
        </p:txBody>
      </p:sp>
    </p:spTree>
    <p:extLst>
      <p:ext uri="{BB962C8B-B14F-4D97-AF65-F5344CB8AC3E}">
        <p14:creationId xmlns:p14="http://schemas.microsoft.com/office/powerpoint/2010/main" xmlns="" val="226477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a:t>
            </a:fld>
            <a:endParaRPr lang="en-AU"/>
          </a:p>
        </p:txBody>
      </p:sp>
    </p:spTree>
    <p:extLst>
      <p:ext uri="{BB962C8B-B14F-4D97-AF65-F5344CB8AC3E}">
        <p14:creationId xmlns:p14="http://schemas.microsoft.com/office/powerpoint/2010/main" xmlns="" val="308659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8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1FA5494F-69B6-46D8-93BF-324852B41189}" type="slidenum">
              <a:rPr lang="en-AU" altLang="en-US" sz="1200">
                <a:solidFill>
                  <a:srgbClr val="000000"/>
                </a:solidFill>
              </a:rPr>
              <a:pPr/>
              <a:t>4</a:t>
            </a:fld>
            <a:endParaRPr lang="en-AU" altLang="en-US" sz="1200">
              <a:solidFill>
                <a:srgbClr val="000000"/>
              </a:solidFill>
            </a:endParaRPr>
          </a:p>
        </p:txBody>
      </p:sp>
    </p:spTree>
    <p:extLst>
      <p:ext uri="{BB962C8B-B14F-4D97-AF65-F5344CB8AC3E}">
        <p14:creationId xmlns:p14="http://schemas.microsoft.com/office/powerpoint/2010/main" xmlns="" val="29652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6</a:t>
            </a:fld>
            <a:endParaRPr lang="en-AU"/>
          </a:p>
        </p:txBody>
      </p:sp>
    </p:spTree>
    <p:extLst>
      <p:ext uri="{BB962C8B-B14F-4D97-AF65-F5344CB8AC3E}">
        <p14:creationId xmlns:p14="http://schemas.microsoft.com/office/powerpoint/2010/main" xmlns="" val="182918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12</a:t>
            </a:fld>
            <a:endParaRPr lang="en-AU"/>
          </a:p>
        </p:txBody>
      </p:sp>
    </p:spTree>
    <p:extLst>
      <p:ext uri="{BB962C8B-B14F-4D97-AF65-F5344CB8AC3E}">
        <p14:creationId xmlns:p14="http://schemas.microsoft.com/office/powerpoint/2010/main" xmlns="" val="189069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46</a:t>
            </a:fld>
            <a:endParaRPr lang="en-AU"/>
          </a:p>
        </p:txBody>
      </p:sp>
    </p:spTree>
    <p:extLst>
      <p:ext uri="{BB962C8B-B14F-4D97-AF65-F5344CB8AC3E}">
        <p14:creationId xmlns:p14="http://schemas.microsoft.com/office/powerpoint/2010/main" xmlns="" val="1385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itchFamily="-84" charset="0"/>
            </a:endParaRP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02BD84-3D63-4E83-B2FD-DF161D10D7EE}" type="slidenum">
              <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endParaRPr>
          </a:p>
        </p:txBody>
      </p:sp>
    </p:spTree>
    <p:extLst>
      <p:ext uri="{BB962C8B-B14F-4D97-AF65-F5344CB8AC3E}">
        <p14:creationId xmlns:p14="http://schemas.microsoft.com/office/powerpoint/2010/main" xmlns="" val="391074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itchFamily="-84" charset="0"/>
            </a:endParaRP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02BD84-3D63-4E83-B2FD-DF161D10D7EE}" type="slidenum">
              <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endParaRPr>
          </a:p>
        </p:txBody>
      </p:sp>
    </p:spTree>
    <p:extLst>
      <p:ext uri="{BB962C8B-B14F-4D97-AF65-F5344CB8AC3E}">
        <p14:creationId xmlns:p14="http://schemas.microsoft.com/office/powerpoint/2010/main" xmlns="" val="417291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zh-CN" altLang="en-US" smtClean="0"/>
              <a:t>单击此处编辑母版标题样式</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p>
        </p:txBody>
      </p:sp>
      <p:sp>
        <p:nvSpPr>
          <p:cNvPr id="5" name="Footer Placeholder 4"/>
          <p:cNvSpPr>
            <a:spLocks noGrp="1"/>
          </p:cNvSpPr>
          <p:nvPr>
            <p:ph type="ftr" sz="quarter" idx="11"/>
          </p:nvPr>
        </p:nvSpPr>
        <p:spPr/>
        <p:txBody>
          <a:bodyPr/>
          <a:lstStyle/>
          <a:p>
            <a:r>
              <a:rPr lang="en-AU" smtClean="0"/>
              <a:t>University of Adelaide</a:t>
            </a:r>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Footer Placeholder 4"/>
          <p:cNvSpPr>
            <a:spLocks noGrp="1"/>
          </p:cNvSpPr>
          <p:nvPr>
            <p:ph type="ftr" sz="quarter" idx="11"/>
          </p:nvPr>
        </p:nvSpPr>
        <p:spPr/>
        <p:txBody>
          <a:bodyPr/>
          <a:lstStyle/>
          <a:p>
            <a:r>
              <a:rPr lang="en-AU" smtClean="0"/>
              <a:t>University of Adelaide</a:t>
            </a:r>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BD59C88-92FD-4352-828F-206B741DF8C6}"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287086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D59C88-92FD-4352-828F-206B741DF8C6}"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231685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59C88-92FD-4352-828F-206B741DF8C6}"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68209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BD59C88-92FD-4352-828F-206B741DF8C6}"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106173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BD59C88-92FD-4352-828F-206B741DF8C6}" type="datetimeFigureOut">
              <a:rPr lang="en-AU" smtClean="0"/>
              <a:pPr/>
              <a:t>8/11/2018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218002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BD59C88-92FD-4352-828F-206B741DF8C6}" type="datetimeFigureOut">
              <a:rPr lang="en-AU" smtClean="0"/>
              <a:pPr/>
              <a:t>8/11/2018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4246864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59C88-92FD-4352-828F-206B741DF8C6}" type="datetimeFigureOut">
              <a:rPr lang="en-AU" smtClean="0"/>
              <a:pPr/>
              <a:t>8/11/2018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121602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59C88-92FD-4352-828F-206B741DF8C6}"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249123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Footer Placeholder 4"/>
          <p:cNvSpPr>
            <a:spLocks noGrp="1"/>
          </p:cNvSpPr>
          <p:nvPr>
            <p:ph type="ftr" sz="quarter" idx="11"/>
          </p:nvPr>
        </p:nvSpPr>
        <p:spPr/>
        <p:txBody>
          <a:bodyPr/>
          <a:lstStyle/>
          <a:p>
            <a:r>
              <a:rPr lang="en-AU" dirty="0" smtClean="0"/>
              <a:t>University of Adelaide</a:t>
            </a:r>
            <a:endParaRPr lang="en-AU" dirty="0"/>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dirty="0"/>
          </a:p>
        </p:txBody>
      </p:sp>
      <p:cxnSp>
        <p:nvCxnSpPr>
          <p:cNvPr id="10" name="Straight Connector 9"/>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59C88-92FD-4352-828F-206B741DF8C6}"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105558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D59C88-92FD-4352-828F-206B741DF8C6}"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325800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D59C88-92FD-4352-828F-206B741DF8C6}"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765615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BD59C88-92FD-4352-828F-206B741DF8C6}" type="datetimeFigureOut">
              <a:rPr lang="en-AU" smtClean="0"/>
              <a:pPr/>
              <a:t>8/11/2018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268113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7B68A3A-81E6-4174-98DC-462D5B5AB747}"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738197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B68A3A-81E6-4174-98DC-462D5B5AB747}"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302949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68A3A-81E6-4174-98DC-462D5B5AB747}"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1874437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7B68A3A-81E6-4174-98DC-462D5B5AB747}"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4265737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7B68A3A-81E6-4174-98DC-462D5B5AB747}" type="datetimeFigureOut">
              <a:rPr lang="en-AU" smtClean="0"/>
              <a:pPr/>
              <a:t>8/11/2018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158252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7B68A3A-81E6-4174-98DC-462D5B5AB747}" type="datetimeFigureOut">
              <a:rPr lang="en-AU" smtClean="0"/>
              <a:pPr/>
              <a:t>8/11/2018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260917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campus-background.jpg"/>
          <p:cNvPicPr>
            <a:picLocks noChangeAspect="1"/>
          </p:cNvPicPr>
          <p:nvPr userDrawn="1"/>
        </p:nvPicPr>
        <p:blipFill>
          <a:blip r:embed="rId2" cstate="print"/>
          <a:stretch>
            <a:fillRect/>
          </a:stretch>
        </p:blipFill>
        <p:spPr>
          <a:xfrm>
            <a:off x="0" y="0"/>
            <a:ext cx="9144000" cy="6885384"/>
          </a:xfrm>
          <a:prstGeom prst="rect">
            <a:avLst/>
          </a:prstGeom>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zh-CN" altLang="en-US" smtClean="0"/>
              <a:t>单击此处编辑母版标题样式</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pic>
        <p:nvPicPr>
          <p:cNvPr id="9" name="Picture 8" descr="UoA_logo_vert_cmyk_midbg.png"/>
          <p:cNvPicPr/>
          <p:nvPr userDrawn="1"/>
        </p:nvPicPr>
        <p:blipFill>
          <a:blip r:embed="rId3" cstate="screen"/>
          <a:stretch>
            <a:fillRect/>
          </a:stretch>
        </p:blipFill>
        <p:spPr>
          <a:xfrm>
            <a:off x="310772" y="318199"/>
            <a:ext cx="1107584" cy="82127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68A3A-81E6-4174-98DC-462D5B5AB747}" type="datetimeFigureOut">
              <a:rPr lang="en-AU" smtClean="0"/>
              <a:pPr/>
              <a:t>8/11/2018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71589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68A3A-81E6-4174-98DC-462D5B5AB747}"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3772627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68A3A-81E6-4174-98DC-462D5B5AB747}" type="datetimeFigureOut">
              <a:rPr lang="en-AU" smtClean="0"/>
              <a:pPr/>
              <a:t>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986850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B68A3A-81E6-4174-98DC-462D5B5AB747}"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1405582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B68A3A-81E6-4174-98DC-462D5B5AB747}" type="datetimeFigureOut">
              <a:rPr lang="en-AU" smtClean="0"/>
              <a:pPr/>
              <a:t>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354473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xmlns="" val="365555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6" name="Slide Number Placeholder 5"/>
          <p:cNvSpPr>
            <a:spLocks noGrp="1"/>
          </p:cNvSpPr>
          <p:nvPr>
            <p:ph type="sldNum" sz="quarter" idx="11"/>
          </p:nvPr>
        </p:nvSpPr>
        <p:spPr/>
        <p:txBody>
          <a:bodyPr/>
          <a:lstStyle>
            <a:lvl1pPr eaLnBrk="0" hangingPunct="0">
              <a:defRPr smtClean="0"/>
            </a:lvl1pPr>
          </a:lstStyle>
          <a:p>
            <a:pPr>
              <a:defRPr/>
            </a:pPr>
            <a:fld id="{1BC0CB11-522A-4889-A0C3-43FEE2637863}" type="slidenum">
              <a:rPr lang="en-AU"/>
              <a:pPr>
                <a:defRPr/>
              </a:pPr>
              <a:t>‹#›</a:t>
            </a:fld>
            <a:endParaRPr lang="en-AU"/>
          </a:p>
        </p:txBody>
      </p:sp>
    </p:spTree>
    <p:extLst>
      <p:ext uri="{BB962C8B-B14F-4D97-AF65-F5344CB8AC3E}">
        <p14:creationId xmlns:p14="http://schemas.microsoft.com/office/powerpoint/2010/main" xmlns="" val="358007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ampus-background.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UoA_logo_vert_cmyk_midbg.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11150" y="317500"/>
            <a:ext cx="1106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192337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7" name="Slide Number Placeholder 6"/>
          <p:cNvSpPr>
            <a:spLocks noGrp="1"/>
          </p:cNvSpPr>
          <p:nvPr>
            <p:ph type="sldNum" sz="quarter" idx="11"/>
          </p:nvPr>
        </p:nvSpPr>
        <p:spPr/>
        <p:txBody>
          <a:bodyPr/>
          <a:lstStyle>
            <a:lvl1pPr eaLnBrk="0" hangingPunct="0">
              <a:defRPr smtClean="0"/>
            </a:lvl1pPr>
          </a:lstStyle>
          <a:p>
            <a:pPr>
              <a:defRPr/>
            </a:pPr>
            <a:fld id="{5B747CDE-F4D6-45E1-B19A-32D95AA267DE}" type="slidenum">
              <a:rPr lang="en-AU"/>
              <a:pPr>
                <a:defRPr/>
              </a:pPr>
              <a:t>‹#›</a:t>
            </a:fld>
            <a:endParaRPr lang="en-AU"/>
          </a:p>
        </p:txBody>
      </p:sp>
    </p:spTree>
    <p:extLst>
      <p:ext uri="{BB962C8B-B14F-4D97-AF65-F5344CB8AC3E}">
        <p14:creationId xmlns:p14="http://schemas.microsoft.com/office/powerpoint/2010/main" xmlns="" val="234150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68313" y="6453188"/>
            <a:ext cx="8280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ooter Placeholder 7"/>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9" name="Slide Number Placeholder 8"/>
          <p:cNvSpPr>
            <a:spLocks noGrp="1"/>
          </p:cNvSpPr>
          <p:nvPr>
            <p:ph type="sldNum" sz="quarter" idx="11"/>
          </p:nvPr>
        </p:nvSpPr>
        <p:spPr/>
        <p:txBody>
          <a:bodyPr/>
          <a:lstStyle>
            <a:lvl1pPr eaLnBrk="0" hangingPunct="0">
              <a:defRPr smtClean="0"/>
            </a:lvl1pPr>
          </a:lstStyle>
          <a:p>
            <a:pPr>
              <a:defRPr/>
            </a:pPr>
            <a:fld id="{6A18CACC-F2C0-4CA2-AB67-CF39DD113800}" type="slidenum">
              <a:rPr lang="en-AU"/>
              <a:pPr>
                <a:defRPr/>
              </a:pPr>
              <a:t>‹#›</a:t>
            </a:fld>
            <a:endParaRPr lang="en-AU"/>
          </a:p>
        </p:txBody>
      </p:sp>
    </p:spTree>
    <p:extLst>
      <p:ext uri="{BB962C8B-B14F-4D97-AF65-F5344CB8AC3E}">
        <p14:creationId xmlns:p14="http://schemas.microsoft.com/office/powerpoint/2010/main" xmlns="" val="31818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6" name="Footer Placeholder 5"/>
          <p:cNvSpPr>
            <a:spLocks noGrp="1"/>
          </p:cNvSpPr>
          <p:nvPr>
            <p:ph type="ftr" sz="quarter" idx="11"/>
          </p:nvPr>
        </p:nvSpPr>
        <p:spPr/>
        <p:txBody>
          <a:bodyPr/>
          <a:lstStyle/>
          <a:p>
            <a:r>
              <a:rPr lang="en-AU" smtClean="0"/>
              <a:t>University of Adelaide</a:t>
            </a:r>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AU" dirty="0"/>
          </a:p>
        </p:txBody>
      </p:sp>
      <p:sp>
        <p:nvSpPr>
          <p:cNvPr id="4" name="Footer Placeholder 3"/>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5" name="Slide Number Placeholder 4"/>
          <p:cNvSpPr>
            <a:spLocks noGrp="1"/>
          </p:cNvSpPr>
          <p:nvPr>
            <p:ph type="sldNum" sz="quarter" idx="11"/>
          </p:nvPr>
        </p:nvSpPr>
        <p:spPr/>
        <p:txBody>
          <a:bodyPr/>
          <a:lstStyle>
            <a:lvl1pPr eaLnBrk="0" hangingPunct="0">
              <a:defRPr smtClean="0"/>
            </a:lvl1pPr>
          </a:lstStyle>
          <a:p>
            <a:pPr>
              <a:defRPr/>
            </a:pPr>
            <a:fld id="{49E02731-BC16-4DBB-80D9-DB59A6EE8F0B}" type="slidenum">
              <a:rPr lang="en-AU"/>
              <a:pPr>
                <a:defRPr/>
              </a:pPr>
              <a:t>‹#›</a:t>
            </a:fld>
            <a:endParaRPr lang="en-AU"/>
          </a:p>
        </p:txBody>
      </p:sp>
    </p:spTree>
    <p:extLst>
      <p:ext uri="{BB962C8B-B14F-4D97-AF65-F5344CB8AC3E}">
        <p14:creationId xmlns:p14="http://schemas.microsoft.com/office/powerpoint/2010/main" xmlns="" val="423088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4" name="Slide Number Placeholder 3"/>
          <p:cNvSpPr>
            <a:spLocks noGrp="1"/>
          </p:cNvSpPr>
          <p:nvPr>
            <p:ph type="sldNum" sz="quarter" idx="11"/>
          </p:nvPr>
        </p:nvSpPr>
        <p:spPr/>
        <p:txBody>
          <a:bodyPr/>
          <a:lstStyle>
            <a:lvl1pPr eaLnBrk="0" hangingPunct="0">
              <a:defRPr smtClean="0"/>
            </a:lvl1pPr>
          </a:lstStyle>
          <a:p>
            <a:pPr>
              <a:defRPr/>
            </a:pPr>
            <a:fld id="{D446492A-C38B-44CA-B210-F83C16D64849}" type="slidenum">
              <a:rPr lang="en-AU"/>
              <a:pPr>
                <a:defRPr/>
              </a:pPr>
              <a:t>‹#›</a:t>
            </a:fld>
            <a:endParaRPr lang="en-AU"/>
          </a:p>
        </p:txBody>
      </p:sp>
    </p:spTree>
    <p:extLst>
      <p:ext uri="{BB962C8B-B14F-4D97-AF65-F5344CB8AC3E}">
        <p14:creationId xmlns:p14="http://schemas.microsoft.com/office/powerpoint/2010/main" xmlns="" val="4267667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7" name="Slide Number Placeholder 6"/>
          <p:cNvSpPr>
            <a:spLocks noGrp="1"/>
          </p:cNvSpPr>
          <p:nvPr>
            <p:ph type="sldNum" sz="quarter" idx="11"/>
          </p:nvPr>
        </p:nvSpPr>
        <p:spPr/>
        <p:txBody>
          <a:bodyPr/>
          <a:lstStyle>
            <a:lvl1pPr eaLnBrk="0" hangingPunct="0">
              <a:defRPr smtClean="0"/>
            </a:lvl1pPr>
          </a:lstStyle>
          <a:p>
            <a:pPr>
              <a:defRPr/>
            </a:pPr>
            <a:fld id="{B56EEE52-6E43-475A-8447-BE242946AFD0}" type="slidenum">
              <a:rPr lang="en-AU"/>
              <a:pPr>
                <a:defRPr/>
              </a:pPr>
              <a:t>‹#›</a:t>
            </a:fld>
            <a:endParaRPr lang="en-AU"/>
          </a:p>
        </p:txBody>
      </p:sp>
    </p:spTree>
    <p:extLst>
      <p:ext uri="{BB962C8B-B14F-4D97-AF65-F5344CB8AC3E}">
        <p14:creationId xmlns:p14="http://schemas.microsoft.com/office/powerpoint/2010/main" xmlns="" val="3812559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smtClean="0"/>
            </a:lvl1pPr>
          </a:lstStyle>
          <a:p>
            <a:pPr>
              <a:defRPr/>
            </a:pPr>
            <a:fld id="{6A50A423-43F4-4CC3-A6AF-331E83B3DF1B}" type="slidenum">
              <a:rPr lang="en-AU"/>
              <a:pPr>
                <a:defRPr/>
              </a:pPr>
              <a:t>‹#›</a:t>
            </a:fld>
            <a:endParaRPr lang="en-AU"/>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Tree>
    <p:extLst>
      <p:ext uri="{BB962C8B-B14F-4D97-AF65-F5344CB8AC3E}">
        <p14:creationId xmlns:p14="http://schemas.microsoft.com/office/powerpoint/2010/main" xmlns="" val="3757227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6" name="Slide Number Placeholder 5"/>
          <p:cNvSpPr>
            <a:spLocks noGrp="1"/>
          </p:cNvSpPr>
          <p:nvPr>
            <p:ph type="sldNum" sz="quarter" idx="11"/>
          </p:nvPr>
        </p:nvSpPr>
        <p:spPr/>
        <p:txBody>
          <a:bodyPr/>
          <a:lstStyle>
            <a:lvl1pPr eaLnBrk="0" hangingPunct="0">
              <a:defRPr smtClean="0"/>
            </a:lvl1pPr>
          </a:lstStyle>
          <a:p>
            <a:pPr>
              <a:defRPr/>
            </a:pPr>
            <a:fld id="{976039C7-5E4D-4421-9730-3AE4E8A42EF1}" type="slidenum">
              <a:rPr lang="en-AU"/>
              <a:pPr>
                <a:defRPr/>
              </a:pPr>
              <a:t>‹#›</a:t>
            </a:fld>
            <a:endParaRPr lang="en-AU"/>
          </a:p>
        </p:txBody>
      </p:sp>
    </p:spTree>
    <p:extLst>
      <p:ext uri="{BB962C8B-B14F-4D97-AF65-F5344CB8AC3E}">
        <p14:creationId xmlns:p14="http://schemas.microsoft.com/office/powerpoint/2010/main" xmlns="" val="1061475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p:txBody>
          <a:bodyPr/>
          <a:lstStyle>
            <a:lvl1pPr eaLnBrk="0" fontAlgn="base" hangingPunct="0">
              <a:spcBef>
                <a:spcPct val="0"/>
              </a:spcBef>
              <a:spcAft>
                <a:spcPct val="0"/>
              </a:spcAft>
              <a:defRPr>
                <a:ea typeface="MS PGothic" pitchFamily="34" charset="-128"/>
              </a:defRPr>
            </a:lvl1pPr>
          </a:lstStyle>
          <a:p>
            <a:pPr>
              <a:defRPr/>
            </a:pPr>
            <a:r>
              <a:rPr lang="en-AU"/>
              <a:t>University of Adelaide</a:t>
            </a:r>
          </a:p>
        </p:txBody>
      </p:sp>
      <p:sp>
        <p:nvSpPr>
          <p:cNvPr id="6" name="Slide Number Placeholder 5"/>
          <p:cNvSpPr>
            <a:spLocks noGrp="1"/>
          </p:cNvSpPr>
          <p:nvPr>
            <p:ph type="sldNum" sz="quarter" idx="11"/>
          </p:nvPr>
        </p:nvSpPr>
        <p:spPr/>
        <p:txBody>
          <a:bodyPr/>
          <a:lstStyle>
            <a:lvl1pPr eaLnBrk="0" hangingPunct="0">
              <a:defRPr smtClean="0"/>
            </a:lvl1pPr>
          </a:lstStyle>
          <a:p>
            <a:pPr>
              <a:defRPr/>
            </a:pPr>
            <a:fld id="{91842F8E-7E71-483C-9379-ED54A4D003F5}" type="slidenum">
              <a:rPr lang="en-AU"/>
              <a:pPr>
                <a:defRPr/>
              </a:pPr>
              <a:t>‹#›</a:t>
            </a:fld>
            <a:endParaRPr lang="en-AU"/>
          </a:p>
        </p:txBody>
      </p:sp>
    </p:spTree>
    <p:extLst>
      <p:ext uri="{BB962C8B-B14F-4D97-AF65-F5344CB8AC3E}">
        <p14:creationId xmlns:p14="http://schemas.microsoft.com/office/powerpoint/2010/main" xmlns="" val="1833527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1379862108"/>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281862195"/>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00739748"/>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52274354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8" name="Footer Placeholder 7"/>
          <p:cNvSpPr>
            <a:spLocks noGrp="1"/>
          </p:cNvSpPr>
          <p:nvPr>
            <p:ph type="ftr" sz="quarter" idx="11"/>
          </p:nvPr>
        </p:nvSpPr>
        <p:spPr/>
        <p:txBody>
          <a:bodyPr/>
          <a:lstStyle/>
          <a:p>
            <a:r>
              <a:rPr lang="en-AU" smtClean="0"/>
              <a:t>University of Adelaide</a:t>
            </a:r>
            <a:endParaRPr lang="en-AU"/>
          </a:p>
        </p:txBody>
      </p:sp>
      <p:sp>
        <p:nvSpPr>
          <p:cNvPr id="9" name="Slide Number Placeholder 8"/>
          <p:cNvSpPr>
            <a:spLocks noGrp="1"/>
          </p:cNvSpPr>
          <p:nvPr>
            <p:ph type="sldNum" sz="quarter" idx="12"/>
          </p:nvPr>
        </p:nvSpPr>
        <p:spPr/>
        <p:txBody>
          <a:bodyPr/>
          <a:lstStyle/>
          <a:p>
            <a:fld id="{7E8AFECB-488C-4862-A863-69DB259C81CD}" type="slidenum">
              <a:rPr lang="en-AU" smtClean="0"/>
              <a:pPr/>
              <a:t>‹#›</a:t>
            </a:fld>
            <a:endParaRPr lang="en-AU"/>
          </a:p>
        </p:txBody>
      </p:sp>
      <p:cxnSp>
        <p:nvCxnSpPr>
          <p:cNvPr id="10" name="Straight Connector 9"/>
          <p:cNvCxnSpPr/>
          <p:nvPr userDrawn="1"/>
        </p:nvCxnSpPr>
        <p:spPr>
          <a:xfrm>
            <a:off x="467544" y="6453336"/>
            <a:ext cx="82809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509097113"/>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1614268242"/>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31674110"/>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93904292"/>
      </p:ext>
    </p:extLst>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250973036"/>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610326733"/>
      </p:ext>
    </p:extLst>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737864056"/>
      </p:ext>
    </p:extLst>
  </p:cSld>
  <p:clrMapOvr>
    <a:masterClrMapping/>
  </p:clrMapOvr>
  <p:transitio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2015786784"/>
      </p:ext>
    </p:extLst>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706162534"/>
      </p:ext>
    </p:extLst>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4720060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4" name="Footer Placeholder 3"/>
          <p:cNvSpPr>
            <a:spLocks noGrp="1"/>
          </p:cNvSpPr>
          <p:nvPr>
            <p:ph type="ftr" sz="quarter" idx="11"/>
          </p:nvPr>
        </p:nvSpPr>
        <p:spPr/>
        <p:txBody>
          <a:bodyPr/>
          <a:lstStyle/>
          <a:p>
            <a:r>
              <a:rPr lang="en-AU" dirty="0"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a:t>
            </a:fld>
            <a:endParaRPr lang="en-AU"/>
          </a:p>
        </p:txBody>
      </p:sp>
      <p:cxnSp>
        <p:nvCxnSpPr>
          <p:cNvPr id="6" name="Straight Connector 5"/>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8" name="Picture 10" descr="UoA_logo_cmyk_midbg.png"/>
          <p:cNvPicPr/>
          <p:nvPr userDrawn="1"/>
        </p:nvPicPr>
        <p:blipFill>
          <a:blip r:embed="rId2" cstate="print"/>
          <a:srcRect r="70580"/>
          <a:stretch>
            <a:fillRect/>
          </a:stretch>
        </p:blipFill>
        <p:spPr>
          <a:xfrm>
            <a:off x="8215338" y="6500834"/>
            <a:ext cx="571504" cy="357166"/>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624381050"/>
      </p:ext>
    </p:extLst>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471488361"/>
      </p:ext>
    </p:extLst>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460728135"/>
      </p:ext>
    </p:extLst>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9624181"/>
      </p:ext>
    </p:extLst>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49265212"/>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20271884"/>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030188963"/>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120741715"/>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29"/>
          <p:cNvSpPr txBox="1">
            <a:spLocks noChangeArrowheads="1"/>
          </p:cNvSpPr>
          <p:nvPr userDrawn="1"/>
        </p:nvSpPr>
        <p:spPr bwMode="auto">
          <a:xfrm>
            <a:off x="228600" y="6186488"/>
            <a:ext cx="4572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800"/>
              </a:lnSpc>
              <a:defRPr/>
            </a:pPr>
            <a:r>
              <a:rPr lang="en-US" altLang="en-US" sz="1200" smtClean="0">
                <a:solidFill>
                  <a:srgbClr val="FFFFFF"/>
                </a:solidFill>
              </a:rPr>
              <a:t>Name of Faculty, School or Division</a:t>
            </a:r>
          </a:p>
        </p:txBody>
      </p:sp>
      <p:sp>
        <p:nvSpPr>
          <p:cNvPr id="3" name="Text Box 38"/>
          <p:cNvSpPr txBox="1">
            <a:spLocks noChangeArrowheads="1"/>
          </p:cNvSpPr>
          <p:nvPr userDrawn="1"/>
        </p:nvSpPr>
        <p:spPr bwMode="auto">
          <a:xfrm>
            <a:off x="990600" y="1660525"/>
            <a:ext cx="4572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800"/>
              </a:lnSpc>
              <a:defRPr/>
            </a:pPr>
            <a:r>
              <a:rPr lang="en-US" altLang="en-US" b="1" smtClean="0">
                <a:solidFill>
                  <a:srgbClr val="FFFFFF"/>
                </a:solidFill>
              </a:rPr>
              <a:t>12th May, 2009</a:t>
            </a:r>
          </a:p>
        </p:txBody>
      </p:sp>
      <p:pic>
        <p:nvPicPr>
          <p:cNvPr id="4" name="Picture 4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5167132"/>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University of Adelaide</a:t>
            </a:r>
            <a:endParaRPr lang="en-AU"/>
          </a:p>
        </p:txBody>
      </p:sp>
      <p:sp>
        <p:nvSpPr>
          <p:cNvPr id="4" name="Slide Number Placeholder 3"/>
          <p:cNvSpPr>
            <a:spLocks noGrp="1"/>
          </p:cNvSpPr>
          <p:nvPr>
            <p:ph type="sldNum" sz="quarter" idx="12"/>
          </p:nvPr>
        </p:nvSpPr>
        <p:spPr/>
        <p:txBody>
          <a:bodyPr/>
          <a:lstStyle/>
          <a:p>
            <a:fld id="{7E8AFECB-488C-4862-A863-69DB259C81CD}" type="slidenum">
              <a:rPr lang="en-AU" smtClean="0"/>
              <a:pPr/>
              <a:t>‹#›</a:t>
            </a:fld>
            <a:endParaRPr lang="en-AU"/>
          </a:p>
        </p:txBody>
      </p:sp>
      <p:cxnSp>
        <p:nvCxnSpPr>
          <p:cNvPr id="5" name="Straight Connector 4"/>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zh-CN" altLang="en-US" smtClean="0"/>
              <a:t>单击此处编辑母版标题样式</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Footer Placeholder 5"/>
          <p:cNvSpPr>
            <a:spLocks noGrp="1"/>
          </p:cNvSpPr>
          <p:nvPr>
            <p:ph type="ftr" sz="quarter" idx="11"/>
          </p:nvPr>
        </p:nvSpPr>
        <p:spPr/>
        <p:txBody>
          <a:bodyPr/>
          <a:lstStyle/>
          <a:p>
            <a:r>
              <a:rPr lang="en-AU" smtClean="0"/>
              <a:t>University of Adelaide</a:t>
            </a:r>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zh-CN" altLang="en-US" smtClean="0"/>
              <a:t>单击此处编辑母版标题样式</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sp>
        <p:nvSpPr>
          <p:cNvPr id="8" name="Footer Placeholder 4"/>
          <p:cNvSpPr>
            <a:spLocks noGrp="1"/>
          </p:cNvSpPr>
          <p:nvPr>
            <p:ph type="ftr" sz="quarter" idx="11"/>
          </p:nvPr>
        </p:nvSpPr>
        <p:spPr>
          <a:xfrm>
            <a:off x="467544" y="6448251"/>
            <a:ext cx="2895600" cy="365125"/>
          </a:xfrm>
        </p:spPr>
        <p:txBody>
          <a:bodyPr/>
          <a:lstStyle/>
          <a:p>
            <a:r>
              <a:rPr lang="en-AU" smtClean="0"/>
              <a:t>University of Adelaide</a:t>
            </a:r>
            <a:endParaRPr lang="en-AU"/>
          </a:p>
        </p:txBody>
      </p:sp>
      <p:cxnSp>
        <p:nvCxnSpPr>
          <p:cNvPr id="9" name="Straight Connector 8"/>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29600" cy="850106"/>
          </a:xfrm>
          <a:prstGeom prst="rect">
            <a:avLst/>
          </a:prstGeom>
        </p:spPr>
        <p:txBody>
          <a:bodyPr vert="horz" lIns="91440" tIns="45720" rIns="91440" bIns="45720" rtlCol="0" anchor="ctr">
            <a:normAutofit/>
          </a:bodyPr>
          <a:lstStyle/>
          <a:p>
            <a:r>
              <a:rPr lang="zh-CN" altLang="en-US" smtClean="0"/>
              <a:t>单击此处编辑母版标题样式</a:t>
            </a:r>
            <a:endParaRPr lang="en-AU"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Footer Placeholder 4"/>
          <p:cNvSpPr>
            <a:spLocks noGrp="1"/>
          </p:cNvSpPr>
          <p:nvPr>
            <p:ph type="ftr" sz="quarter" idx="3"/>
          </p:nvPr>
        </p:nvSpPr>
        <p:spPr>
          <a:xfrm>
            <a:off x="467544" y="6448251"/>
            <a:ext cx="2895600" cy="365125"/>
          </a:xfrm>
          <a:prstGeom prst="rect">
            <a:avLst/>
          </a:prstGeom>
        </p:spPr>
        <p:txBody>
          <a:bodyPr vert="horz" lIns="91440" tIns="45720" rIns="91440" bIns="45720" rtlCol="0" anchor="ctr"/>
          <a:lstStyle>
            <a:lvl1pPr algn="l">
              <a:defRPr sz="1100">
                <a:solidFill>
                  <a:schemeClr val="tx1">
                    <a:tint val="75000"/>
                  </a:schemeClr>
                </a:solidFill>
                <a:latin typeface="Georgia" pitchFamily="18" charset="0"/>
              </a:defRPr>
            </a:lvl1pPr>
          </a:lstStyle>
          <a:p>
            <a:r>
              <a:rPr lang="en-AU" dirty="0" smtClean="0"/>
              <a:t>University of Adelaide</a:t>
            </a:r>
            <a:endParaRPr lang="en-AU" dirty="0"/>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100">
                <a:solidFill>
                  <a:srgbClr val="808285"/>
                </a:solidFill>
                <a:latin typeface="Georgia" pitchFamily="18" charset="0"/>
              </a:defRPr>
            </a:lvl1pPr>
          </a:lstStyle>
          <a:p>
            <a:fld id="{95078D05-E1F1-4281-8199-8B61E9D73635}" type="slidenum">
              <a:rPr lang="en-AU" smtClean="0"/>
              <a:pPr/>
              <a:t>‹#›</a:t>
            </a:fld>
            <a:endParaRPr lang="en-AU" dirty="0"/>
          </a:p>
        </p:txBody>
      </p:sp>
      <p:pic>
        <p:nvPicPr>
          <p:cNvPr id="8" name="Picture 10" descr="UoA_logo_cmyk_midbg.png"/>
          <p:cNvPicPr/>
          <p:nvPr userDrawn="1"/>
        </p:nvPicPr>
        <p:blipFill>
          <a:blip r:embed="rId13" cstate="print"/>
          <a:srcRect r="70580"/>
          <a:stretch>
            <a:fillRect/>
          </a:stretch>
        </p:blipFill>
        <p:spPr>
          <a:xfrm>
            <a:off x="8215338" y="6500834"/>
            <a:ext cx="571504" cy="3571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solidFill>
            <a:srgbClr val="0060A8"/>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59C88-92FD-4352-828F-206B741DF8C6}" type="datetimeFigureOut">
              <a:rPr lang="en-AU" smtClean="0"/>
              <a:pPr/>
              <a:t>8/11/2018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C5198-AA24-48BD-8105-92211520391F}" type="slidenum">
              <a:rPr lang="en-AU" smtClean="0"/>
              <a:pPr/>
              <a:t>‹#›</a:t>
            </a:fld>
            <a:endParaRPr lang="en-AU"/>
          </a:p>
        </p:txBody>
      </p:sp>
    </p:spTree>
    <p:extLst>
      <p:ext uri="{BB962C8B-B14F-4D97-AF65-F5344CB8AC3E}">
        <p14:creationId xmlns:p14="http://schemas.microsoft.com/office/powerpoint/2010/main" xmlns="" val="1082561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68A3A-81E6-4174-98DC-462D5B5AB747}" type="datetimeFigureOut">
              <a:rPr lang="en-AU" smtClean="0"/>
              <a:pPr/>
              <a:t>8/11/2018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EFCD-752C-47DC-BA89-FAACB03EC864}" type="slidenum">
              <a:rPr lang="en-AU" smtClean="0"/>
              <a:pPr/>
              <a:t>‹#›</a:t>
            </a:fld>
            <a:endParaRPr lang="en-AU"/>
          </a:p>
        </p:txBody>
      </p:sp>
    </p:spTree>
    <p:extLst>
      <p:ext uri="{BB962C8B-B14F-4D97-AF65-F5344CB8AC3E}">
        <p14:creationId xmlns:p14="http://schemas.microsoft.com/office/powerpoint/2010/main" xmlns="" val="10794855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333375"/>
            <a:ext cx="822960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051" name="Text Placeholder 2"/>
          <p:cNvSpPr>
            <a:spLocks noGrp="1"/>
          </p:cNvSpPr>
          <p:nvPr>
            <p:ph type="body" idx="1"/>
          </p:nvPr>
        </p:nvSpPr>
        <p:spPr bwMode="auto">
          <a:xfrm>
            <a:off x="457200" y="1412875"/>
            <a:ext cx="8229600" cy="471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5" name="Footer Placeholder 4"/>
          <p:cNvSpPr>
            <a:spLocks noGrp="1"/>
          </p:cNvSpPr>
          <p:nvPr>
            <p:ph type="ftr" sz="quarter" idx="3"/>
          </p:nvPr>
        </p:nvSpPr>
        <p:spPr>
          <a:xfrm>
            <a:off x="468313" y="6448425"/>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prstClr val="black">
                    <a:tint val="75000"/>
                  </a:prstClr>
                </a:solidFill>
                <a:latin typeface="Georgia" pitchFamily="18" charset="0"/>
                <a:ea typeface="+mn-ea"/>
              </a:defRPr>
            </a:lvl1pPr>
          </a:lstStyle>
          <a:p>
            <a:pPr>
              <a:defRPr/>
            </a:pPr>
            <a:r>
              <a:rPr lang="en-AU"/>
              <a:t>University of Adelaide</a:t>
            </a:r>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smtClean="0">
                <a:solidFill>
                  <a:srgbClr val="808285"/>
                </a:solidFill>
                <a:latin typeface="Georgia" pitchFamily="18" charset="0"/>
              </a:defRPr>
            </a:lvl1pPr>
          </a:lstStyle>
          <a:p>
            <a:pPr algn="r" fontAlgn="base">
              <a:spcBef>
                <a:spcPct val="0"/>
              </a:spcBef>
              <a:spcAft>
                <a:spcPct val="0"/>
              </a:spcAft>
              <a:defRPr/>
            </a:pPr>
            <a:fld id="{7A6F346E-0BCE-4217-ACF2-1BB5AE44C578}" type="slidenum">
              <a:rPr lang="en-AU">
                <a:ea typeface="MS PGothic" pitchFamily="34" charset="-128"/>
              </a:rPr>
              <a:pPr algn="r" fontAlgn="base">
                <a:spcBef>
                  <a:spcPct val="0"/>
                </a:spcBef>
                <a:spcAft>
                  <a:spcPct val="0"/>
                </a:spcAft>
                <a:defRPr/>
              </a:pPr>
              <a:t>‹#›</a:t>
            </a:fld>
            <a:endParaRPr lang="en-AU">
              <a:ea typeface="MS PGothic" pitchFamily="34" charset="-128"/>
            </a:endParaRPr>
          </a:p>
        </p:txBody>
      </p:sp>
    </p:spTree>
    <p:extLst>
      <p:ext uri="{BB962C8B-B14F-4D97-AF65-F5344CB8AC3E}">
        <p14:creationId xmlns:p14="http://schemas.microsoft.com/office/powerpoint/2010/main" xmlns="" val="32903041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rtl="0" eaLnBrk="0" fontAlgn="base" hangingPunct="0">
        <a:spcBef>
          <a:spcPct val="0"/>
        </a:spcBef>
        <a:spcAft>
          <a:spcPct val="0"/>
        </a:spcAft>
        <a:defRPr sz="3600" kern="1200">
          <a:solidFill>
            <a:srgbClr val="0060A8"/>
          </a:solidFill>
          <a:latin typeface="Georgia" pitchFamily="18" charset="0"/>
          <a:ea typeface="+mj-ea"/>
          <a:cs typeface="+mj-cs"/>
        </a:defRPr>
      </a:lvl1pPr>
      <a:lvl2pPr algn="l" rtl="0" eaLnBrk="0" fontAlgn="base" hangingPunct="0">
        <a:spcBef>
          <a:spcPct val="0"/>
        </a:spcBef>
        <a:spcAft>
          <a:spcPct val="0"/>
        </a:spcAft>
        <a:defRPr sz="3600">
          <a:solidFill>
            <a:srgbClr val="0060A8"/>
          </a:solidFill>
          <a:latin typeface="Georgia" pitchFamily="18" charset="0"/>
        </a:defRPr>
      </a:lvl2pPr>
      <a:lvl3pPr algn="l" rtl="0" eaLnBrk="0" fontAlgn="base" hangingPunct="0">
        <a:spcBef>
          <a:spcPct val="0"/>
        </a:spcBef>
        <a:spcAft>
          <a:spcPct val="0"/>
        </a:spcAft>
        <a:defRPr sz="3600">
          <a:solidFill>
            <a:srgbClr val="0060A8"/>
          </a:solidFill>
          <a:latin typeface="Georgia" pitchFamily="18" charset="0"/>
        </a:defRPr>
      </a:lvl3pPr>
      <a:lvl4pPr algn="l" rtl="0" eaLnBrk="0" fontAlgn="base" hangingPunct="0">
        <a:spcBef>
          <a:spcPct val="0"/>
        </a:spcBef>
        <a:spcAft>
          <a:spcPct val="0"/>
        </a:spcAft>
        <a:defRPr sz="3600">
          <a:solidFill>
            <a:srgbClr val="0060A8"/>
          </a:solidFill>
          <a:latin typeface="Georgia" pitchFamily="18" charset="0"/>
        </a:defRPr>
      </a:lvl4pPr>
      <a:lvl5pPr algn="l" rtl="0" eaLnBrk="0" fontAlgn="base" hangingPunct="0">
        <a:spcBef>
          <a:spcPct val="0"/>
        </a:spcBef>
        <a:spcAft>
          <a:spcPct val="0"/>
        </a:spcAft>
        <a:defRPr sz="3600">
          <a:solidFill>
            <a:srgbClr val="0060A8"/>
          </a:solidFill>
          <a:latin typeface="Georgia" pitchFamily="18" charset="0"/>
        </a:defRPr>
      </a:lvl5pPr>
      <a:lvl6pPr marL="457200" algn="l" rtl="0" fontAlgn="base">
        <a:spcBef>
          <a:spcPct val="0"/>
        </a:spcBef>
        <a:spcAft>
          <a:spcPct val="0"/>
        </a:spcAft>
        <a:defRPr sz="3600">
          <a:solidFill>
            <a:srgbClr val="0060A8"/>
          </a:solidFill>
          <a:latin typeface="Georgia" pitchFamily="18" charset="0"/>
        </a:defRPr>
      </a:lvl6pPr>
      <a:lvl7pPr marL="914400" algn="l" rtl="0" fontAlgn="base">
        <a:spcBef>
          <a:spcPct val="0"/>
        </a:spcBef>
        <a:spcAft>
          <a:spcPct val="0"/>
        </a:spcAft>
        <a:defRPr sz="3600">
          <a:solidFill>
            <a:srgbClr val="0060A8"/>
          </a:solidFill>
          <a:latin typeface="Georgia" pitchFamily="18" charset="0"/>
        </a:defRPr>
      </a:lvl7pPr>
      <a:lvl8pPr marL="1371600" algn="l" rtl="0" fontAlgn="base">
        <a:spcBef>
          <a:spcPct val="0"/>
        </a:spcBef>
        <a:spcAft>
          <a:spcPct val="0"/>
        </a:spcAft>
        <a:defRPr sz="3600">
          <a:solidFill>
            <a:srgbClr val="0060A8"/>
          </a:solidFill>
          <a:latin typeface="Georgia" pitchFamily="18" charset="0"/>
        </a:defRPr>
      </a:lvl8pPr>
      <a:lvl9pPr marL="1828800" algn="l" rtl="0" fontAlgn="base">
        <a:spcBef>
          <a:spcPct val="0"/>
        </a:spcBef>
        <a:spcAft>
          <a:spcPct val="0"/>
        </a:spcAft>
        <a:defRPr sz="3600">
          <a:solidFill>
            <a:srgbClr val="0060A8"/>
          </a:solidFill>
          <a:latin typeface="Georgia"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7171" name="Picture 30" descr="pwt-content-B.jpg                                              001AEC83AnzacTaurus                    C594F1E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239333549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S PGothic" charset="0"/>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2051" name="Picture 30" descr="pwt-content-B.jpg                                              001AEC83AnzacTaurus                    C594F1E2:"/>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129917005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j-cs"/>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n-cs"/>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uckerman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mailto:ghilad.zuckermann@adelaide.edu.a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au/url?sa=i&amp;source=images&amp;cd=&amp;cad=rja&amp;docid=bPWtgY09RJ4J1M&amp;tbnid=zyElyOSgLuMhqM:&amp;ved=&amp;url=http://www.theshalominstitute.org.au/Hillel/Social---Cultural/Israeli-Culture-Brunch&amp;ei=CLHPUZCnJ8nylAWeqYHwCw&amp;psig=AFQjCNEfrwI1pqmgN39WQJXhSsRmyeLUsg&amp;ust=1372652168712871"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au/url?sa=i&amp;source=images&amp;cd=&amp;cad=rja&amp;docid=ProXSrwoUzjH4M&amp;tbnid=MVgqGhKgGf4RHM:&amp;ved=&amp;url=https://twitter.com/Culture_IL&amp;ei=brHPUdiXH9HPkgXv4oGwBQ&amp;psig=AFQjCNHA86wkIFpjE0EkGSYbHoBYuabpEw&amp;ust=1372652270553602"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au/url?sa=i&amp;source=images&amp;cd=&amp;cad=rja&amp;docid=eZKwtl3NPqOrSM&amp;tbnid=XozbGOZm_2OdkM:&amp;ved=0CAgQjRwwADgU&amp;url=http://www.gototurkey.co.uk/travel-planning/getting-to-turkey/&amp;ei=-LnPUYjIFoe6kgXUkoGQAg&amp;psig=AFQjCNG9ajGlgRz-9h3PFdtM1Uh7IfX5PQ&amp;ust=137265445640609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au/url?sa=i&amp;rct=j&amp;q=ARABIC+culture+and+customs&amp;source=images&amp;cd=&amp;cad=rja&amp;docid=t1hIDF7mG1-77M&amp;tbnid=3DbHT60ZtakCyM:&amp;ved=0CAUQjRw&amp;url=http://www.dubaishortstay.com/blog/dubai-culture/6-culture-tips-for-dubai-travelers/&amp;ei=PLzPUdbeH8WNkwX0-4CoDw&amp;psig=AFQjCNHRsVG6HLfTHqWYILSX--cedXkN0A&amp;ust=1372654961654693"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au/url?sa=i&amp;source=images&amp;cd=&amp;cad=rja&amp;docid=y7-mKeMEv8QwVM&amp;tbnid=rxm9B35xlvr7lM:&amp;ved=0CAgQjRwwAA&amp;url=http://www.buzzle.com/articles/jamaican-people-traditions-art-and-culture.html&amp;ei=3MHPUdO-JIzVkAXToICwAw&amp;psig=AFQjCNGPBYHtUkus3xIP4-IvIdf6uGqqzw&amp;ust=1372656476653892"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google.com.au/url?sa=i&amp;source=images&amp;cd=&amp;cad=rja&amp;docid=qWLC3Gmlr5usgM&amp;tbnid=WAHeaBM0ZkDyHM:&amp;ved=0CAgQjRwwAA&amp;url=http://umanitoba.ca/outreach/cm/vol10/no20/jamaica.html&amp;ei=5sHPUY7TDYr5kAX5qYHoAQ&amp;psig=AFQjCNHkx_IRN29t8XO_vvvOjsC6eKrU4w&amp;ust=1372656486268564" TargetMode="Externa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au/url?sa=i&amp;source=images&amp;cd=&amp;cad=rja&amp;docid=bv4CZCrSjx7IVM&amp;tbnid=aEk7jxzM4mysZM:&amp;ved=&amp;url=http://theculturetrip.com/pacific/papua-new-guinea/articles/tok-pisin/&amp;ei=qcLPUaDYFo2_kQXutoGQCw&amp;psig=AFQjCNGWVe74YzZ8gMc9HggHLR0jzyJBlA&amp;ust=1372656681407088"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au/url?sa=i&amp;rct=j&amp;q=HAITIAN+CREOLE+culture+and+customs&amp;source=images&amp;cd=&amp;cad=rja&amp;docid=Gb7FKd1opB6k4M&amp;tbnid=5h9T4mIsxz0R7M:&amp;ved=0CAUQjRw&amp;url=http://dll.fiu.edu/languages/haitian-creole/&amp;ei=1cPPUZTZLpHPkgWq6IDwDw&amp;psig=AFQjCNFY2RQ06e2YlZ6XJtj_ew_IU0n5Kg&amp;ust=1372656917384699"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au/url?sa=i&amp;rct=j&amp;q=%E6%96%87%E5%AD%97%E6%BC%94%E5%8F%98&amp;source=images&amp;cd=&amp;cad=rja&amp;docid=oFnm_uA0tfISYM&amp;tbnid=x9OJ0_Ct2aFmDM:&amp;ved=0CAUQjRw&amp;url=http://www.baike.com/wiki/%E8%B1%A1%E5%BD%A2%E6%96%87%E5%AD%97&amp;ei=2cbPUfLTLsXVkwXmooGwAg&amp;psig=AFQjCNEX3mlYXkQSEecBU1K1oZpa8baWnA&amp;ust=1372657507727008"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www.google.com.au/url?sa=i&amp;source=images&amp;cd=&amp;cad=rja&amp;docid=TCf5zRJaxYNjMM&amp;tbnid=_iW5FCAPq4rNtM:&amp;ved=0CAgQjRwwAA&amp;url=http://www.tjddd.com/product/Detail/1208.html&amp;ei=tMfPUdyOEYKRkwXQoYHwDg&amp;psig=AFQjCNHh5cQmvTAEu-2UpY9_F5cRmbusDA&amp;ust=1372657972312148"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au/url?sa=i&amp;source=images&amp;cd=&amp;cad=rja&amp;docid=ZTgqWdA9OTGnbM&amp;tbnid=LpxB-2V8-hPxCM:&amp;ved=0CAgQjRwwADgx&amp;url=http://pinktentacle.com/category/art-culture/page/3/&amp;ei=QcvPUcuNN4SmkAXtyYC4Aw&amp;psig=AFQjCNFGqkHSxTAHHaWLc_eOrTdOPXXqCg&amp;ust=13726588819478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rofessorzuckermann.com/" TargetMode="External"/><Relationship Id="rId2" Type="http://schemas.openxmlformats.org/officeDocument/2006/relationships/hyperlink" Target="http://www.zuckermann.org/pdf/Revival_Linguistics.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700808"/>
            <a:ext cx="8892480" cy="720080"/>
          </a:xfrm>
        </p:spPr>
        <p:txBody>
          <a:bodyPr>
            <a:noAutofit/>
          </a:bodyPr>
          <a:lstStyle/>
          <a:p>
            <a:pPr algn="l"/>
            <a:r>
              <a:rPr lang="en-GB" sz="5400" b="1" dirty="0" smtClean="0">
                <a:solidFill>
                  <a:srgbClr val="FFFF00"/>
                </a:solidFill>
              </a:rPr>
              <a:t>One Word, Two Parents</a:t>
            </a:r>
            <a:r>
              <a:rPr lang="en-GB" sz="4800" b="1" dirty="0" smtClean="0">
                <a:solidFill>
                  <a:srgbClr val="FFFF00"/>
                </a:solidFill>
              </a:rPr>
              <a:t/>
            </a:r>
            <a:br>
              <a:rPr lang="en-GB" sz="4800" b="1" dirty="0" smtClean="0">
                <a:solidFill>
                  <a:srgbClr val="FFFF00"/>
                </a:solidFill>
              </a:rPr>
            </a:br>
            <a:endParaRPr lang="en-AU" sz="2800" dirty="0">
              <a:solidFill>
                <a:srgbClr val="FFFF00"/>
              </a:solidFill>
            </a:endParaRPr>
          </a:p>
        </p:txBody>
      </p:sp>
      <p:sp>
        <p:nvSpPr>
          <p:cNvPr id="3" name="Subtitle 2"/>
          <p:cNvSpPr>
            <a:spLocks noGrp="1"/>
          </p:cNvSpPr>
          <p:nvPr>
            <p:ph type="subTitle" idx="1"/>
          </p:nvPr>
        </p:nvSpPr>
        <p:spPr>
          <a:xfrm>
            <a:off x="0" y="2420888"/>
            <a:ext cx="9144000" cy="2016224"/>
          </a:xfrm>
        </p:spPr>
        <p:txBody>
          <a:bodyPr>
            <a:noAutofit/>
          </a:bodyPr>
          <a:lstStyle/>
          <a:p>
            <a:pPr algn="ctr"/>
            <a:r>
              <a:rPr lang="en-AU" sz="3600" b="1" dirty="0" err="1" smtClean="0">
                <a:solidFill>
                  <a:schemeClr val="accent2"/>
                </a:solidFill>
              </a:rPr>
              <a:t>Phono</a:t>
            </a:r>
            <a:r>
              <a:rPr lang="en-AU" sz="3600" b="1" dirty="0" smtClean="0">
                <a:solidFill>
                  <a:schemeClr val="accent2"/>
                </a:solidFill>
              </a:rPr>
              <a:t>-Semantic </a:t>
            </a:r>
            <a:r>
              <a:rPr lang="en-AU" sz="3600" b="1" dirty="0">
                <a:solidFill>
                  <a:schemeClr val="accent2"/>
                </a:solidFill>
              </a:rPr>
              <a:t>Matching in Israeli </a:t>
            </a:r>
            <a:endParaRPr lang="en-AU" sz="3600" b="1" dirty="0" smtClean="0">
              <a:solidFill>
                <a:schemeClr val="accent2"/>
              </a:solidFill>
            </a:endParaRPr>
          </a:p>
          <a:p>
            <a:pPr algn="ctr"/>
            <a:r>
              <a:rPr lang="en-AU" sz="2400" b="1" dirty="0" smtClean="0">
                <a:solidFill>
                  <a:schemeClr val="accent2"/>
                </a:solidFill>
              </a:rPr>
              <a:t>(as well as in Mandarin </a:t>
            </a:r>
            <a:r>
              <a:rPr lang="en-AU" sz="2400" b="1" dirty="0">
                <a:solidFill>
                  <a:schemeClr val="accent2"/>
                </a:solidFill>
              </a:rPr>
              <a:t>Chinese, Japanese, </a:t>
            </a:r>
            <a:r>
              <a:rPr lang="en-AU" sz="2400" b="1" dirty="0" smtClean="0">
                <a:solidFill>
                  <a:schemeClr val="accent2"/>
                </a:solidFill>
              </a:rPr>
              <a:t>Revolutionized </a:t>
            </a:r>
            <a:r>
              <a:rPr lang="en-AU" sz="2400" b="1" dirty="0">
                <a:solidFill>
                  <a:schemeClr val="accent2"/>
                </a:solidFill>
              </a:rPr>
              <a:t>Turkish, Icelandic, Arabic and </a:t>
            </a:r>
            <a:r>
              <a:rPr lang="en-AU" sz="2400" b="1" dirty="0" smtClean="0">
                <a:solidFill>
                  <a:schemeClr val="accent2"/>
                </a:solidFill>
              </a:rPr>
              <a:t>Creoles)</a:t>
            </a:r>
            <a:endParaRPr lang="en-AU" sz="2400" b="1" dirty="0">
              <a:solidFill>
                <a:schemeClr val="accent2"/>
              </a:solidFill>
            </a:endParaRPr>
          </a:p>
        </p:txBody>
      </p:sp>
      <p:sp>
        <p:nvSpPr>
          <p:cNvPr id="4" name="Rectangle 3"/>
          <p:cNvSpPr/>
          <p:nvPr/>
        </p:nvSpPr>
        <p:spPr>
          <a:xfrm>
            <a:off x="-18256" y="4437112"/>
            <a:ext cx="9144000" cy="1800493"/>
          </a:xfrm>
          <a:prstGeom prst="rect">
            <a:avLst/>
          </a:prstGeom>
          <a:solidFill>
            <a:srgbClr val="FFFFFF">
              <a:alpha val="50196"/>
            </a:srgbClr>
          </a:solidFill>
        </p:spPr>
        <p:txBody>
          <a:bodyPr wrap="square">
            <a:spAutoFit/>
          </a:bodyPr>
          <a:lstStyle/>
          <a:p>
            <a:pPr lvl="0" algn="ctr">
              <a:defRPr/>
            </a:pPr>
            <a:r>
              <a:rPr lang="en-AU" sz="2600" b="1" dirty="0" smtClean="0">
                <a:solidFill>
                  <a:srgbClr val="005A9C"/>
                </a:solidFill>
                <a:latin typeface="Georgia" pitchFamily="18" charset="0"/>
                <a:ea typeface="+mj-ea"/>
                <a:cs typeface="+mj-cs"/>
              </a:rPr>
              <a:t>Prof. </a:t>
            </a:r>
            <a:r>
              <a:rPr lang="en-AU" sz="2600" b="1" dirty="0" err="1" smtClean="0">
                <a:solidFill>
                  <a:srgbClr val="005A9C"/>
                </a:solidFill>
                <a:latin typeface="Georgia" pitchFamily="18" charset="0"/>
                <a:ea typeface="+mj-ea"/>
                <a:cs typeface="+mj-cs"/>
              </a:rPr>
              <a:t>Ghil‘ad</a:t>
            </a:r>
            <a:r>
              <a:rPr lang="en-AU" sz="2600" b="1" dirty="0" smtClean="0">
                <a:solidFill>
                  <a:srgbClr val="005A9C"/>
                </a:solidFill>
                <a:latin typeface="Georgia" pitchFamily="18" charset="0"/>
                <a:ea typeface="+mj-ea"/>
                <a:cs typeface="+mj-cs"/>
              </a:rPr>
              <a:t> </a:t>
            </a:r>
            <a:r>
              <a:rPr lang="en-AU" sz="2600" b="1" dirty="0" err="1" smtClean="0">
                <a:solidFill>
                  <a:srgbClr val="005A9C"/>
                </a:solidFill>
                <a:latin typeface="Georgia" pitchFamily="18" charset="0"/>
                <a:ea typeface="+mj-ea"/>
                <a:cs typeface="+mj-cs"/>
              </a:rPr>
              <a:t>Zuckermann</a:t>
            </a:r>
            <a:r>
              <a:rPr lang="en-AU" sz="2600" b="1" dirty="0" smtClean="0">
                <a:solidFill>
                  <a:srgbClr val="005A9C"/>
                </a:solidFill>
                <a:latin typeface="Georgia" pitchFamily="18" charset="0"/>
                <a:ea typeface="+mj-ea"/>
                <a:cs typeface="+mj-cs"/>
              </a:rPr>
              <a:t> </a:t>
            </a:r>
            <a:r>
              <a:rPr lang="en-US" sz="2600" b="1" dirty="0" smtClean="0">
                <a:solidFill>
                  <a:srgbClr val="0060A8"/>
                </a:solidFill>
                <a:latin typeface="Georgia" pitchFamily="18" charset="0"/>
                <a:ea typeface="+mj-ea"/>
                <a:cs typeface="+mj-cs"/>
              </a:rPr>
              <a:t>(</a:t>
            </a:r>
            <a:r>
              <a:rPr lang="ru-RU" sz="2600" b="1" dirty="0" smtClean="0">
                <a:solidFill>
                  <a:srgbClr val="0060A8"/>
                </a:solidFill>
                <a:latin typeface="Georgia" pitchFamily="18" charset="0"/>
                <a:ea typeface="+mj-ea"/>
                <a:cs typeface="+mj-cs"/>
              </a:rPr>
              <a:t>Гилад</a:t>
            </a:r>
            <a:r>
              <a:rPr lang="en-US" sz="2600" b="1" dirty="0" smtClean="0">
                <a:solidFill>
                  <a:srgbClr val="0060A8"/>
                </a:solidFill>
                <a:latin typeface="Georgia" pitchFamily="18" charset="0"/>
                <a:ea typeface="+mj-ea"/>
                <a:cs typeface="+mj-cs"/>
              </a:rPr>
              <a:t> </a:t>
            </a:r>
            <a:r>
              <a:rPr lang="ru-RU" sz="2600" b="1" dirty="0" smtClean="0">
                <a:solidFill>
                  <a:srgbClr val="0060A8"/>
                </a:solidFill>
                <a:latin typeface="Georgia" pitchFamily="18" charset="0"/>
                <a:ea typeface="+mj-ea"/>
                <a:cs typeface="+mj-cs"/>
              </a:rPr>
              <a:t>Цукерман</a:t>
            </a:r>
            <a:r>
              <a:rPr lang="en-US" sz="2600" b="1" dirty="0" smtClean="0">
                <a:solidFill>
                  <a:srgbClr val="0060A8"/>
                </a:solidFill>
                <a:latin typeface="Georgia" pitchFamily="18" charset="0"/>
                <a:ea typeface="+mj-ea"/>
                <a:cs typeface="+mj-cs"/>
              </a:rPr>
              <a:t>)</a:t>
            </a:r>
            <a:r>
              <a:rPr lang="ru-RU" sz="2900" dirty="0" smtClean="0">
                <a:solidFill>
                  <a:srgbClr val="0060A8"/>
                </a:solidFill>
                <a:latin typeface="Georgia" pitchFamily="18" charset="0"/>
                <a:ea typeface="+mj-ea"/>
                <a:cs typeface="+mj-cs"/>
              </a:rPr>
              <a:t/>
            </a:r>
            <a:br>
              <a:rPr lang="ru-RU" sz="2900" dirty="0" smtClean="0">
                <a:solidFill>
                  <a:srgbClr val="0060A8"/>
                </a:solidFill>
                <a:latin typeface="Georgia" pitchFamily="18" charset="0"/>
                <a:ea typeface="+mj-ea"/>
                <a:cs typeface="+mj-cs"/>
              </a:rPr>
            </a:br>
            <a:r>
              <a:rPr lang="en-AU" altLang="ja-JP" sz="1600" b="1" dirty="0" smtClean="0">
                <a:solidFill>
                  <a:srgbClr val="005A9C"/>
                </a:solidFill>
                <a:latin typeface="Georgia" pitchFamily="18" charset="0"/>
                <a:cs typeface="+mj-cs"/>
              </a:rPr>
              <a:t>D.Phil. (Oxon.), Ph.D. (Cantab., titular) </a:t>
            </a:r>
            <a:endParaRPr lang="en-AU" altLang="ja-JP" sz="1600" b="1" dirty="0" smtClean="0">
              <a:solidFill>
                <a:srgbClr val="005A9C"/>
              </a:solidFill>
              <a:latin typeface="Georgia" pitchFamily="18" charset="0"/>
              <a:cs typeface="+mj-cs"/>
            </a:endParaRPr>
          </a:p>
          <a:p>
            <a:pPr lvl="0" algn="ctr">
              <a:defRPr/>
            </a:pPr>
            <a:r>
              <a:rPr kumimoji="0" lang="en-AU" altLang="en-US" sz="2300" b="1" i="0" u="none" strike="noStrike" kern="1200" cap="none" spc="0" normalizeH="0" baseline="0" noProof="0" dirty="0" smtClean="0">
                <a:ln>
                  <a:noFill/>
                </a:ln>
                <a:solidFill>
                  <a:srgbClr val="ED1C2E"/>
                </a:solidFill>
                <a:effectLst/>
                <a:uLnTx/>
                <a:uFillTx/>
                <a:latin typeface="Calibri"/>
                <a:ea typeface="+mn-ea"/>
              </a:rPr>
              <a:t>Chair </a:t>
            </a:r>
            <a:r>
              <a:rPr kumimoji="0" lang="en-AU" altLang="en-US" sz="2300" b="1" i="0" u="none" strike="noStrike" kern="1200" cap="none" spc="0" normalizeH="0" baseline="0" noProof="0" dirty="0" smtClean="0">
                <a:ln>
                  <a:noFill/>
                </a:ln>
                <a:solidFill>
                  <a:srgbClr val="ED1C2E"/>
                </a:solidFill>
                <a:effectLst/>
                <a:uLnTx/>
                <a:uFillTx/>
                <a:latin typeface="Calibri"/>
                <a:ea typeface="+mn-ea"/>
              </a:rPr>
              <a:t>of Linguistics &amp; Endangered Languages, The University of Adelaide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2300" b="1" i="0" u="none" strike="noStrike" kern="1200" cap="none" spc="0" normalizeH="0" baseline="0" noProof="0" dirty="0" smtClean="0">
                <a:ln>
                  <a:noFill/>
                </a:ln>
                <a:solidFill>
                  <a:srgbClr val="000000"/>
                </a:solidFill>
                <a:effectLst/>
                <a:uLnTx/>
                <a:uFillTx/>
                <a:latin typeface="Calibri"/>
                <a:ea typeface="+mn-ea"/>
                <a:cs typeface="Times New Roman" pitchFamily="18" charset="0"/>
                <a:hlinkClick r:id="rId3"/>
              </a:rPr>
              <a:t>www.facebook.com/ProfessorZuckermann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2300" b="1" i="0" u="none" strike="noStrike" kern="1200" cap="none" spc="0" normalizeH="0" baseline="0" noProof="0" dirty="0" smtClean="0">
                <a:ln>
                  <a:noFill/>
                </a:ln>
                <a:solidFill>
                  <a:srgbClr val="000000"/>
                </a:solidFill>
                <a:effectLst/>
                <a:uLnTx/>
                <a:uFillTx/>
                <a:latin typeface="Calibri"/>
                <a:ea typeface="+mn-ea"/>
                <a:cs typeface="Times New Roman" pitchFamily="18" charset="0"/>
                <a:hlinkClick r:id="rId3"/>
              </a:rPr>
              <a:t>www.zuckermann.org</a:t>
            </a:r>
            <a:r>
              <a:rPr kumimoji="0" lang="en-AU" altLang="en-US" sz="2300" b="1" i="0" u="none" strike="noStrike" kern="1200" cap="none" spc="0" normalizeH="0" baseline="0" noProof="0" dirty="0" smtClean="0">
                <a:ln>
                  <a:noFill/>
                </a:ln>
                <a:solidFill>
                  <a:srgbClr val="000000"/>
                </a:solidFill>
                <a:effectLst/>
                <a:uLnTx/>
                <a:uFillTx/>
                <a:latin typeface="Calibri"/>
                <a:ea typeface="+mn-ea"/>
                <a:cs typeface="Times New Roman" pitchFamily="18" charset="0"/>
              </a:rPr>
              <a:t>   </a:t>
            </a:r>
            <a:r>
              <a:rPr kumimoji="0" lang="en-AU" altLang="en-US" sz="2300" b="1" i="0" u="none" strike="noStrike" kern="1200" cap="none" spc="0" normalizeH="0" noProof="0" dirty="0" smtClean="0">
                <a:ln>
                  <a:noFill/>
                </a:ln>
                <a:solidFill>
                  <a:srgbClr val="000000"/>
                </a:solidFill>
                <a:effectLst/>
                <a:uLnTx/>
                <a:uFillTx/>
                <a:latin typeface="Calibri"/>
                <a:ea typeface="+mn-ea"/>
                <a:cs typeface="Times New Roman" pitchFamily="18" charset="0"/>
              </a:rPr>
              <a:t>  </a:t>
            </a:r>
            <a:r>
              <a:rPr kumimoji="0" lang="en-AU" altLang="en-US" sz="2300" b="1" i="0" u="none" strike="noStrike" kern="1200" cap="none" spc="0" normalizeH="0" baseline="0" noProof="0" dirty="0" smtClean="0">
                <a:ln>
                  <a:noFill/>
                </a:ln>
                <a:solidFill>
                  <a:srgbClr val="ED1C2E"/>
                </a:solidFill>
                <a:effectLst/>
                <a:uLnTx/>
                <a:uFillTx/>
                <a:latin typeface="Calibri"/>
                <a:ea typeface="+mn-ea"/>
                <a:hlinkClick r:id="rId4"/>
              </a:rPr>
              <a:t>ghilad.zuckermann@adelaide.edu.au</a:t>
            </a:r>
            <a:endParaRPr kumimoji="0" lang="en-AU" altLang="en-US" sz="2300" b="1" i="0" u="none" strike="noStrike" kern="1200" cap="none" spc="0" normalizeH="0" baseline="0" noProof="0" dirty="0" smtClean="0">
              <a:ln>
                <a:noFill/>
              </a:ln>
              <a:solidFill>
                <a:srgbClr val="ED1C2E"/>
              </a:solidFill>
              <a:effectLst/>
              <a:uLnTx/>
              <a:uFillTx/>
              <a:latin typeface="Calibri"/>
              <a:ea typeface="+mn-ea"/>
            </a:endParaRPr>
          </a:p>
        </p:txBody>
      </p:sp>
      <p:sp>
        <p:nvSpPr>
          <p:cNvPr id="6" name="TextBox 5"/>
          <p:cNvSpPr txBox="1"/>
          <p:nvPr/>
        </p:nvSpPr>
        <p:spPr>
          <a:xfrm>
            <a:off x="2339752" y="6314966"/>
            <a:ext cx="49685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Moscow, 14 November 2018</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3"/>
          <p:cNvSpPr>
            <a:spLocks noChangeArrowheads="1"/>
          </p:cNvSpPr>
          <p:nvPr/>
        </p:nvSpPr>
        <p:spPr bwMode="auto">
          <a:xfrm>
            <a:off x="179512" y="170080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9" descr="ผลการค้นหารูปภาพสำหรับ eshkolot moscow logo"/>
          <p:cNvPicPr>
            <a:picLocks noChangeAspect="1" noChangeArrowheads="1"/>
          </p:cNvPicPr>
          <p:nvPr/>
        </p:nvPicPr>
        <p:blipFill>
          <a:blip r:embed="rId5"/>
          <a:srcRect/>
          <a:stretch>
            <a:fillRect/>
          </a:stretch>
        </p:blipFill>
        <p:spPr bwMode="auto">
          <a:xfrm>
            <a:off x="1714480" y="0"/>
            <a:ext cx="2571768" cy="1427332"/>
          </a:xfrm>
          <a:prstGeom prst="rect">
            <a:avLst/>
          </a:prstGeom>
          <a:noFill/>
        </p:spPr>
      </p:pic>
    </p:spTree>
    <p:extLst>
      <p:ext uri="{BB962C8B-B14F-4D97-AF65-F5344CB8AC3E}">
        <p14:creationId xmlns:p14="http://schemas.microsoft.com/office/powerpoint/2010/main" xmlns="" val="221828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‘PHONO-SEMANTIC MATCHING’ (PSM) </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10</a:t>
            </a:fld>
            <a:endParaRPr lang="en-AU" dirty="0"/>
          </a:p>
        </p:txBody>
      </p:sp>
      <p:pic>
        <p:nvPicPr>
          <p:cNvPr id="4098" name="Picture 2"/>
          <p:cNvPicPr>
            <a:picLocks noChangeAspect="1" noChangeArrowheads="1"/>
          </p:cNvPicPr>
          <p:nvPr/>
        </p:nvPicPr>
        <p:blipFill>
          <a:blip r:embed="rId2" cstate="print"/>
          <a:srcRect/>
          <a:stretch>
            <a:fillRect/>
          </a:stretch>
        </p:blipFill>
        <p:spPr bwMode="auto">
          <a:xfrm>
            <a:off x="144016" y="2076571"/>
            <a:ext cx="8892480" cy="3224637"/>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11</a:t>
            </a:fld>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157163" y="895350"/>
            <a:ext cx="8829675" cy="5067300"/>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pic>
        <p:nvPicPr>
          <p:cNvPr id="4" name="Picture 3" descr="https://scontent.fmel2-1.fna.fbcdn.net/v/t1.0-9/14232605_953291351448453_6228326626238136100_n.jpg?oh=a161bbc304cfdeea75cf09b2bd7daad6&amp;oe=5849BE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3408"/>
            <a:ext cx="5832648" cy="68670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46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effectLst>
                  <a:outerShdw blurRad="38100" dist="38100" dir="2700000" algn="tl">
                    <a:srgbClr val="000000">
                      <a:alpha val="43137"/>
                    </a:srgbClr>
                  </a:outerShdw>
                </a:effectLst>
              </a:rPr>
              <a:t>ISRAELI</a:t>
            </a:r>
            <a:endParaRPr lang="en-AU" sz="40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13</a:t>
            </a:fld>
            <a:endParaRPr lang="en-AU" dirty="0"/>
          </a:p>
        </p:txBody>
      </p:sp>
      <p:pic>
        <p:nvPicPr>
          <p:cNvPr id="6146" name="Picture 2"/>
          <p:cNvPicPr>
            <a:picLocks noChangeAspect="1" noChangeArrowheads="1"/>
          </p:cNvPicPr>
          <p:nvPr/>
        </p:nvPicPr>
        <p:blipFill>
          <a:blip r:embed="rId2" cstate="print"/>
          <a:srcRect/>
          <a:stretch>
            <a:fillRect/>
          </a:stretch>
        </p:blipFill>
        <p:spPr bwMode="auto">
          <a:xfrm>
            <a:off x="755576" y="1844824"/>
            <a:ext cx="8245424" cy="751863"/>
          </a:xfrm>
          <a:prstGeom prst="rect">
            <a:avLst/>
          </a:prstGeom>
          <a:noFill/>
          <a:ln w="9525">
            <a:noFill/>
            <a:miter lim="800000"/>
            <a:headEnd/>
            <a:tailEnd/>
          </a:ln>
        </p:spPr>
      </p:pic>
      <p:pic>
        <p:nvPicPr>
          <p:cNvPr id="6148" name="Picture 4" descr="http://www.theshalominstitute.org.au/Images/UserUploadedImages/391/Hagshama%20Israeli%20culture%20event.jpg">
            <a:hlinkClick r:id="rId3"/>
          </p:cNvPr>
          <p:cNvPicPr>
            <a:picLocks noChangeAspect="1" noChangeArrowheads="1"/>
          </p:cNvPicPr>
          <p:nvPr/>
        </p:nvPicPr>
        <p:blipFill>
          <a:blip r:embed="rId4" cstate="print"/>
          <a:srcRect r="18754"/>
          <a:stretch>
            <a:fillRect/>
          </a:stretch>
        </p:blipFill>
        <p:spPr bwMode="auto">
          <a:xfrm>
            <a:off x="539552" y="2723963"/>
            <a:ext cx="4392488" cy="3599521"/>
          </a:xfrm>
          <a:prstGeom prst="rect">
            <a:avLst/>
          </a:prstGeom>
          <a:noFill/>
        </p:spPr>
      </p:pic>
      <p:pic>
        <p:nvPicPr>
          <p:cNvPr id="6150" name="Picture 6" descr="https://si0.twimg.com/profile_images/1937445447/profile_pic_option_4.jpg">
            <a:hlinkClick r:id="rId5"/>
          </p:cNvPr>
          <p:cNvPicPr>
            <a:picLocks noChangeAspect="1" noChangeArrowheads="1"/>
          </p:cNvPicPr>
          <p:nvPr/>
        </p:nvPicPr>
        <p:blipFill>
          <a:blip r:embed="rId6" cstate="print"/>
          <a:srcRect t="18345" b="20549"/>
          <a:stretch>
            <a:fillRect/>
          </a:stretch>
        </p:blipFill>
        <p:spPr bwMode="auto">
          <a:xfrm rot="20992482">
            <a:off x="6640379" y="516987"/>
            <a:ext cx="1707778" cy="1043552"/>
          </a:xfrm>
          <a:prstGeom prst="rect">
            <a:avLst/>
          </a:prstGeom>
          <a:noFill/>
        </p:spPr>
      </p:pic>
      <p:sp>
        <p:nvSpPr>
          <p:cNvPr id="8" name="TextBox 7"/>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328592"/>
          </a:xfrm>
        </p:spPr>
        <p:txBody>
          <a:bodyPr>
            <a:normAutofit/>
          </a:bodyPr>
          <a:lstStyle/>
          <a:p>
            <a:pPr>
              <a:lnSpc>
                <a:spcPct val="150000"/>
              </a:lnSpc>
              <a:buNone/>
            </a:pPr>
            <a:r>
              <a:rPr lang="en-GB" dirty="0" smtClean="0"/>
              <a:t>     Although language is, in fact, an abstract ensemble of idiolects, dialects, </a:t>
            </a:r>
            <a:r>
              <a:rPr lang="en-GB" dirty="0" err="1" smtClean="0"/>
              <a:t>sociolects</a:t>
            </a:r>
            <a:r>
              <a:rPr lang="en-GB" dirty="0" smtClean="0"/>
              <a:t>, </a:t>
            </a:r>
            <a:r>
              <a:rPr lang="en-GB" dirty="0" err="1" smtClean="0"/>
              <a:t>ethnolects</a:t>
            </a:r>
            <a:r>
              <a:rPr lang="en-GB" dirty="0" smtClean="0"/>
              <a:t>, </a:t>
            </a:r>
            <a:r>
              <a:rPr lang="en-GB" dirty="0" err="1" smtClean="0"/>
              <a:t>aetolects</a:t>
            </a:r>
            <a:r>
              <a:rPr lang="en-GB" dirty="0" smtClean="0"/>
              <a:t> etc., linguists try to generalize about the origins of languages. Indeed, the genetic classification of Israeli Hebrew, the language which emerged in Palestine at the end of the nineteenth century, has preoccupied linguists since its genesis. The still prevalent, traditional </a:t>
            </a:r>
            <a:r>
              <a:rPr lang="en-GB" u="sng" dirty="0" smtClean="0"/>
              <a:t>THESIS</a:t>
            </a:r>
            <a:r>
              <a:rPr lang="en-GB" dirty="0" smtClean="0"/>
              <a:t> suggests that Israeli is Semitic: (Biblical/</a:t>
            </a:r>
            <a:r>
              <a:rPr lang="en-GB" dirty="0" err="1" smtClean="0"/>
              <a:t>Mishnaic</a:t>
            </a:r>
            <a:r>
              <a:rPr lang="en-GB" dirty="0" smtClean="0"/>
              <a:t>) Hebrew </a:t>
            </a:r>
            <a:r>
              <a:rPr lang="en-GB" b="1" i="1" dirty="0" smtClean="0"/>
              <a:t>REVIVED</a:t>
            </a:r>
            <a:r>
              <a:rPr lang="en-GB" dirty="0" smtClean="0"/>
              <a:t>. </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14</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15</a:t>
            </a:fld>
            <a:endParaRPr lang="en-AU" dirty="0"/>
          </a:p>
        </p:txBody>
      </p:sp>
      <p:pic>
        <p:nvPicPr>
          <p:cNvPr id="24577" name="Picture 1"/>
          <p:cNvPicPr>
            <a:picLocks noChangeAspect="1" noChangeArrowheads="1"/>
          </p:cNvPicPr>
          <p:nvPr/>
        </p:nvPicPr>
        <p:blipFill>
          <a:blip r:embed="rId2" cstate="print"/>
          <a:srcRect/>
          <a:stretch>
            <a:fillRect/>
          </a:stretch>
        </p:blipFill>
        <p:spPr bwMode="auto">
          <a:xfrm>
            <a:off x="218223" y="789012"/>
            <a:ext cx="8825766" cy="5376292"/>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16</a:t>
            </a:fld>
            <a:endParaRPr lang="en-AU" dirty="0"/>
          </a:p>
        </p:txBody>
      </p:sp>
      <p:pic>
        <p:nvPicPr>
          <p:cNvPr id="23553" name="Picture 1"/>
          <p:cNvPicPr>
            <a:picLocks noChangeAspect="1" noChangeArrowheads="1"/>
          </p:cNvPicPr>
          <p:nvPr/>
        </p:nvPicPr>
        <p:blipFill>
          <a:blip r:embed="rId2" cstate="print"/>
          <a:srcRect/>
          <a:stretch>
            <a:fillRect/>
          </a:stretch>
        </p:blipFill>
        <p:spPr bwMode="auto">
          <a:xfrm>
            <a:off x="720080" y="1687928"/>
            <a:ext cx="7524328" cy="4765408"/>
          </a:xfrm>
          <a:prstGeom prst="rect">
            <a:avLst/>
          </a:prstGeom>
          <a:noFill/>
          <a:ln w="9525">
            <a:noFill/>
            <a:miter lim="800000"/>
            <a:headEnd/>
            <a:tailEnd/>
          </a:ln>
        </p:spPr>
      </p:pic>
      <p:sp>
        <p:nvSpPr>
          <p:cNvPr id="7" name="Title 1"/>
          <p:cNvSpPr>
            <a:spLocks noGrp="1"/>
          </p:cNvSpPr>
          <p:nvPr>
            <p:ph type="title"/>
          </p:nvPr>
        </p:nvSpPr>
        <p:spPr>
          <a:xfrm>
            <a:off x="467544" y="130622"/>
            <a:ext cx="8229600" cy="850106"/>
          </a:xfrm>
        </p:spPr>
        <p:txBody>
          <a:bodyPr>
            <a:normAutofit/>
          </a:bodyPr>
          <a:lstStyle/>
          <a:p>
            <a:pPr hangingPunct="0"/>
            <a:r>
              <a:rPr lang="en-GB" sz="2400" b="1" u="sng" dirty="0" smtClean="0"/>
              <a:t>I. </a:t>
            </a:r>
            <a:r>
              <a:rPr lang="en-GB" sz="2400" b="1" i="1" u="sng" dirty="0" smtClean="0"/>
              <a:t>PSM that introduces a new SENSE</a:t>
            </a:r>
            <a:endParaRPr lang="en-AU" sz="2400" dirty="0"/>
          </a:p>
        </p:txBody>
      </p:sp>
      <p:sp>
        <p:nvSpPr>
          <p:cNvPr id="8" name="TextBox 7"/>
          <p:cNvSpPr txBox="1"/>
          <p:nvPr/>
        </p:nvSpPr>
        <p:spPr>
          <a:xfrm>
            <a:off x="323528" y="1115452"/>
            <a:ext cx="8546250" cy="369332"/>
          </a:xfrm>
          <a:prstGeom prst="rect">
            <a:avLst/>
          </a:prstGeom>
          <a:noFill/>
        </p:spPr>
        <p:txBody>
          <a:bodyPr wrap="none" rtlCol="0">
            <a:spAutoFit/>
          </a:bodyPr>
          <a:lstStyle/>
          <a:p>
            <a:r>
              <a:rPr lang="en-GB" dirty="0" smtClean="0"/>
              <a:t>PSM produced by shifting the meaning of a </a:t>
            </a:r>
            <a:r>
              <a:rPr lang="en-GB" b="1" i="1" u="sng" dirty="0" smtClean="0"/>
              <a:t>pre-existent</a:t>
            </a:r>
            <a:r>
              <a:rPr lang="en-GB" dirty="0" smtClean="0"/>
              <a:t> word in the target-language (TL).</a:t>
            </a:r>
            <a:endParaRPr lang="en-AU" dirty="0"/>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4713387"/>
          </a:xfrm>
        </p:spPr>
        <p:txBody>
          <a:bodyPr>
            <a:noAutofit/>
          </a:bodyPr>
          <a:lstStyle/>
          <a:p>
            <a:pPr hangingPunct="0">
              <a:buNone/>
            </a:pPr>
            <a:r>
              <a:rPr lang="en-GB" sz="2600" dirty="0" smtClean="0"/>
              <a:t>    Israeli </a:t>
            </a:r>
            <a:r>
              <a:rPr lang="he-IL" sz="2600" dirty="0" smtClean="0"/>
              <a:t>גאה </a:t>
            </a:r>
            <a:r>
              <a:rPr lang="en-AU" sz="2600" dirty="0" smtClean="0"/>
              <a:t> </a:t>
            </a:r>
            <a:r>
              <a:rPr lang="en-US" sz="2600" i="1" dirty="0" err="1" smtClean="0"/>
              <a:t>geé</a:t>
            </a:r>
            <a:r>
              <a:rPr lang="en-US" sz="2600" i="1" dirty="0" smtClean="0"/>
              <a:t> </a:t>
            </a:r>
            <a:r>
              <a:rPr lang="en-US" sz="2600" dirty="0" smtClean="0"/>
              <a:t>‘</a:t>
            </a:r>
            <a:r>
              <a:rPr lang="en-GB" sz="2600" dirty="0" smtClean="0"/>
              <a:t>homosexual’, a ‘politically correct PSM’, overrode Israeli </a:t>
            </a:r>
            <a:r>
              <a:rPr lang="he-IL" sz="2600" dirty="0" smtClean="0"/>
              <a:t>עליז </a:t>
            </a:r>
            <a:r>
              <a:rPr lang="en-AU" sz="2600" dirty="0" smtClean="0"/>
              <a:t> </a:t>
            </a:r>
            <a:r>
              <a:rPr lang="en-GB" sz="2600" i="1" dirty="0" err="1" smtClean="0"/>
              <a:t>alíz</a:t>
            </a:r>
            <a:r>
              <a:rPr lang="en-GB" sz="2600" i="1" dirty="0" smtClean="0"/>
              <a:t> </a:t>
            </a:r>
            <a:r>
              <a:rPr lang="en-US" sz="2600" dirty="0" smtClean="0"/>
              <a:t>‘homosexual’, </a:t>
            </a:r>
            <a:r>
              <a:rPr lang="en-GB" sz="2600" dirty="0" smtClean="0"/>
              <a:t>which originally meant ‘gay (merry, cheerful)’ and thus constituted a </a:t>
            </a:r>
            <a:r>
              <a:rPr lang="en-GB" sz="2600" dirty="0" err="1" smtClean="0"/>
              <a:t>calque</a:t>
            </a:r>
            <a:r>
              <a:rPr lang="en-GB" sz="2600" dirty="0" smtClean="0"/>
              <a:t> (loan-translation) of English </a:t>
            </a:r>
            <a:r>
              <a:rPr lang="en-GB" sz="2600" i="1" dirty="0" smtClean="0"/>
              <a:t>gay</a:t>
            </a:r>
            <a:r>
              <a:rPr lang="en-GB" sz="2600" dirty="0" smtClean="0"/>
              <a:t>. Note the semantic connection of the literal meaning of </a:t>
            </a:r>
            <a:r>
              <a:rPr lang="he-IL" sz="2600" dirty="0" smtClean="0"/>
              <a:t>גאה </a:t>
            </a:r>
            <a:r>
              <a:rPr lang="en-AU" sz="2600" dirty="0" smtClean="0"/>
              <a:t> </a:t>
            </a:r>
            <a:r>
              <a:rPr lang="en-GB" sz="2600" dirty="0" smtClean="0"/>
              <a:t>‘proud’ to the use of English </a:t>
            </a:r>
            <a:r>
              <a:rPr lang="en-GB" sz="2600" i="1" dirty="0" smtClean="0"/>
              <a:t>gay pride </a:t>
            </a:r>
            <a:r>
              <a:rPr lang="en-GB" sz="2600" dirty="0" smtClean="0"/>
              <a:t>to imply an empowered homosexual community – cf. </a:t>
            </a:r>
            <a:r>
              <a:rPr lang="en-GB" sz="2600" i="1" dirty="0" smtClean="0"/>
              <a:t>gay pride parade </a:t>
            </a:r>
          </a:p>
          <a:p>
            <a:pPr hangingPunct="0">
              <a:buNone/>
            </a:pPr>
            <a:r>
              <a:rPr lang="en-GB" sz="2600" i="1" dirty="0"/>
              <a:t>	</a:t>
            </a:r>
            <a:r>
              <a:rPr lang="en-GB" sz="2600" dirty="0" smtClean="0"/>
              <a:t>( Israeli  </a:t>
            </a:r>
            <a:r>
              <a:rPr lang="he-IL" sz="2600" dirty="0" smtClean="0"/>
              <a:t>מצעד הגאווה </a:t>
            </a:r>
            <a:r>
              <a:rPr lang="en-AU" sz="2600" dirty="0" smtClean="0"/>
              <a:t>   </a:t>
            </a:r>
            <a:r>
              <a:rPr lang="en-GB" sz="2600" i="1" dirty="0" err="1" smtClean="0"/>
              <a:t>mitsád</a:t>
            </a:r>
            <a:r>
              <a:rPr lang="en-GB" sz="2600" i="1" dirty="0" smtClean="0"/>
              <a:t> </a:t>
            </a:r>
            <a:r>
              <a:rPr lang="en-GB" sz="2600" i="1" dirty="0" err="1" smtClean="0"/>
              <a:t>hagaavá</a:t>
            </a:r>
            <a:r>
              <a:rPr lang="en-GB" sz="2600" i="1" dirty="0" smtClean="0"/>
              <a:t> </a:t>
            </a:r>
            <a:r>
              <a:rPr lang="en-GB" sz="2600" dirty="0" smtClean="0"/>
              <a:t>).</a:t>
            </a:r>
            <a:endParaRPr lang="en-AU" sz="2600" dirty="0" smtClean="0"/>
          </a:p>
          <a:p>
            <a:pPr hangingPunct="0">
              <a:buNone/>
            </a:pPr>
            <a:r>
              <a:rPr lang="en-GB" sz="2600" dirty="0" smtClean="0"/>
              <a:t> </a:t>
            </a:r>
            <a:endParaRPr lang="en-AU" sz="2600" dirty="0" smtClean="0"/>
          </a:p>
          <a:p>
            <a:pPr>
              <a:buNone/>
            </a:pPr>
            <a:r>
              <a:rPr lang="en-GB" sz="2600" dirty="0" smtClean="0"/>
              <a:t>cf. the </a:t>
            </a:r>
            <a:r>
              <a:rPr lang="en-GB" sz="2600" i="1" dirty="0" smtClean="0"/>
              <a:t>politically </a:t>
            </a:r>
            <a:r>
              <a:rPr lang="en-GB" sz="2600" b="1" i="1" dirty="0" smtClean="0"/>
              <a:t>in</a:t>
            </a:r>
            <a:r>
              <a:rPr lang="en-GB" sz="2600" i="1" dirty="0" smtClean="0"/>
              <a:t>correct</a:t>
            </a:r>
            <a:r>
              <a:rPr lang="en-GB" sz="2600" dirty="0" smtClean="0"/>
              <a:t> Yiddish pun found near a gay cemetery in San Francisco: </a:t>
            </a:r>
            <a:r>
              <a:rPr lang="he-IL" sz="2600" dirty="0" smtClean="0"/>
              <a:t>גיי אין דר'ערד </a:t>
            </a:r>
            <a:r>
              <a:rPr lang="en-AU" sz="2600" dirty="0" smtClean="0"/>
              <a:t> </a:t>
            </a:r>
            <a:r>
              <a:rPr lang="en-GB" sz="2600" i="1" dirty="0" err="1" smtClean="0"/>
              <a:t>gey</a:t>
            </a:r>
            <a:r>
              <a:rPr lang="en-GB" sz="2600" i="1" dirty="0" smtClean="0"/>
              <a:t> in </a:t>
            </a:r>
            <a:r>
              <a:rPr lang="en-GB" sz="2600" i="1" dirty="0" err="1" smtClean="0"/>
              <a:t>drérd</a:t>
            </a:r>
            <a:r>
              <a:rPr lang="en-GB" sz="2600" dirty="0" smtClean="0"/>
              <a:t>, lit. ‘Go to earth!’, meaning ‘Go to hell!’</a:t>
            </a:r>
            <a:r>
              <a:rPr lang="en-US" sz="2600" dirty="0" smtClean="0"/>
              <a:t>, </a:t>
            </a:r>
            <a:r>
              <a:rPr lang="en-GB" sz="2600" dirty="0" smtClean="0"/>
              <a:t>reinterpreted as ‘gay in earth’.</a:t>
            </a:r>
            <a:endParaRPr lang="en-AU" sz="26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17</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‘Incestuous PSM’</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18</a:t>
            </a:fld>
            <a:endParaRPr lang="en-AU" dirty="0"/>
          </a:p>
        </p:txBody>
      </p:sp>
      <p:pic>
        <p:nvPicPr>
          <p:cNvPr id="21505" name="Picture 1"/>
          <p:cNvPicPr>
            <a:picLocks noChangeAspect="1" noChangeArrowheads="1"/>
          </p:cNvPicPr>
          <p:nvPr/>
        </p:nvPicPr>
        <p:blipFill>
          <a:blip r:embed="rId2" cstate="print"/>
          <a:srcRect/>
          <a:stretch>
            <a:fillRect/>
          </a:stretch>
        </p:blipFill>
        <p:spPr bwMode="auto">
          <a:xfrm>
            <a:off x="76200" y="1482055"/>
            <a:ext cx="8991600" cy="4467225"/>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err="1" smtClean="0"/>
              <a:t>Specificizing</a:t>
            </a:r>
            <a:r>
              <a:rPr lang="en-GB" b="1" u="sng" dirty="0" smtClean="0"/>
              <a:t> PSM</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19</a:t>
            </a:fld>
            <a:endParaRPr lang="en-AU" dirty="0"/>
          </a:p>
        </p:txBody>
      </p:sp>
      <p:pic>
        <p:nvPicPr>
          <p:cNvPr id="20481" name="Picture 1"/>
          <p:cNvPicPr>
            <a:picLocks noChangeAspect="1" noChangeArrowheads="1"/>
          </p:cNvPicPr>
          <p:nvPr/>
        </p:nvPicPr>
        <p:blipFill>
          <a:blip r:embed="rId2" cstate="print"/>
          <a:srcRect/>
          <a:stretch>
            <a:fillRect/>
          </a:stretch>
        </p:blipFill>
        <p:spPr bwMode="auto">
          <a:xfrm>
            <a:off x="42863" y="1795463"/>
            <a:ext cx="9058275" cy="3267075"/>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abraham"/>
          <p:cNvPicPr>
            <a:picLocks noChangeAspect="1" noChangeArrowheads="1"/>
          </p:cNvPicPr>
          <p:nvPr/>
        </p:nvPicPr>
        <p:blipFill>
          <a:blip r:embed="rId3" cstate="print">
            <a:extLst>
              <a:ext uri="{28A0092B-C50C-407E-A947-70E740481C1C}">
                <a14:useLocalDpi xmlns:a14="http://schemas.microsoft.com/office/drawing/2010/main" xmlns="" val="0"/>
              </a:ext>
            </a:extLst>
          </a:blip>
          <a:srcRect t="2946" b="7732"/>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1" name="TextBox 4"/>
          <p:cNvSpPr txBox="1">
            <a:spLocks noChangeArrowheads="1"/>
          </p:cNvSpPr>
          <p:nvPr/>
        </p:nvSpPr>
        <p:spPr bwMode="auto">
          <a:xfrm>
            <a:off x="323850" y="266700"/>
            <a:ext cx="8712200" cy="531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eaLnBrk="1" fontAlgn="base" hangingPunct="1">
              <a:lnSpc>
                <a:spcPct val="80000"/>
              </a:lnSpc>
              <a:spcBef>
                <a:spcPct val="0"/>
              </a:spcBef>
              <a:spcAft>
                <a:spcPct val="0"/>
              </a:spcAft>
              <a:buClrTx/>
              <a:buFontTx/>
              <a:buNone/>
            </a:pPr>
            <a:r>
              <a:rPr lang="en-AU" altLang="en-US" sz="3600" b="1" dirty="0" smtClean="0">
                <a:solidFill>
                  <a:srgbClr val="000000"/>
                </a:solidFill>
                <a:latin typeface="Times" pitchFamily="-84" charset="0"/>
              </a:rPr>
              <a:t>Professor Ghil‘ad Zuckermann </a:t>
            </a:r>
            <a:r>
              <a:rPr lang="en-AU" altLang="en-US" sz="3600" dirty="0" err="1" smtClean="0">
                <a:solidFill>
                  <a:srgbClr val="000000"/>
                </a:solidFill>
                <a:latin typeface="Times New Roman" pitchFamily="18" charset="0"/>
                <a:cs typeface="Times New Roman" pitchFamily="18" charset="0"/>
              </a:rPr>
              <a:t>诸葛漫</a:t>
            </a:r>
            <a:endParaRPr lang="en-AU" altLang="en-US" sz="3600" dirty="0" smtClean="0">
              <a:solidFill>
                <a:srgbClr val="000000"/>
              </a:solidFill>
              <a:latin typeface="Times New Roman" pitchFamily="18" charset="0"/>
              <a:cs typeface="Times New Roman" pitchFamily="18" charset="0"/>
            </a:endParaRPr>
          </a:p>
          <a:p>
            <a:pPr eaLnBrk="1" fontAlgn="base" hangingPunct="1">
              <a:lnSpc>
                <a:spcPct val="80000"/>
              </a:lnSpc>
              <a:spcBef>
                <a:spcPct val="0"/>
              </a:spcBef>
              <a:spcAft>
                <a:spcPct val="0"/>
              </a:spcAft>
              <a:buClrTx/>
              <a:buFontTx/>
              <a:buNone/>
            </a:pPr>
            <a:r>
              <a:rPr lang="en-AU" altLang="en-US" sz="2000" b="1" dirty="0" smtClean="0">
                <a:solidFill>
                  <a:srgbClr val="000000"/>
                </a:solidFill>
                <a:latin typeface="Times" pitchFamily="-84" charset="0"/>
                <a:cs typeface="Times New Roman" pitchFamily="18" charset="0"/>
              </a:rPr>
              <a:t>	DPhil (Oxford), PhD (Cambridge, titular)</a:t>
            </a:r>
          </a:p>
          <a:p>
            <a:pPr eaLnBrk="1" fontAlgn="base" hangingPunct="1">
              <a:lnSpc>
                <a:spcPct val="80000"/>
              </a:lnSpc>
              <a:spcBef>
                <a:spcPct val="0"/>
              </a:spcBef>
              <a:spcAft>
                <a:spcPct val="0"/>
              </a:spcAft>
              <a:buClrTx/>
              <a:buFontTx/>
              <a:buNone/>
            </a:pPr>
            <a:endParaRPr lang="en-AU" altLang="en-US" sz="9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2400" b="1" dirty="0" smtClean="0">
                <a:solidFill>
                  <a:srgbClr val="FF0000"/>
                </a:solidFill>
                <a:latin typeface="Times" pitchFamily="-84" charset="0"/>
                <a:cs typeface="Times New Roman" pitchFamily="18" charset="0"/>
              </a:rPr>
              <a:t>	</a:t>
            </a:r>
            <a:r>
              <a:rPr lang="en-AU" altLang="en-US" b="1" dirty="0" smtClean="0">
                <a:solidFill>
                  <a:srgbClr val="FF0000"/>
                </a:solidFill>
                <a:latin typeface="Times" pitchFamily="-84" charset="0"/>
                <a:cs typeface="Times New Roman" pitchFamily="18" charset="0"/>
              </a:rPr>
              <a:t>Chair of Linguistics &amp; Endangered Languages </a:t>
            </a:r>
          </a:p>
          <a:p>
            <a:pPr eaLnBrk="1" fontAlgn="base" hangingPunct="1">
              <a:lnSpc>
                <a:spcPct val="80000"/>
              </a:lnSpc>
              <a:spcBef>
                <a:spcPct val="0"/>
              </a:spcBef>
              <a:spcAft>
                <a:spcPct val="0"/>
              </a:spcAft>
              <a:buClrTx/>
              <a:buFontTx/>
              <a:buNone/>
            </a:pPr>
            <a:r>
              <a:rPr lang="en-AU" altLang="en-US" b="1" dirty="0" smtClean="0">
                <a:solidFill>
                  <a:srgbClr val="FF0000"/>
                </a:solidFill>
                <a:latin typeface="Times" pitchFamily="-84" charset="0"/>
                <a:cs typeface="Times New Roman" pitchFamily="18" charset="0"/>
              </a:rPr>
              <a:t>	The University of Adelaide</a:t>
            </a:r>
          </a:p>
          <a:p>
            <a:pPr eaLnBrk="1" fontAlgn="base" hangingPunct="1">
              <a:lnSpc>
                <a:spcPct val="100000"/>
              </a:lnSpc>
              <a:spcBef>
                <a:spcPct val="0"/>
              </a:spcBef>
              <a:spcAft>
                <a:spcPct val="0"/>
              </a:spcAft>
              <a:buClrTx/>
              <a:buFontTx/>
              <a:buNone/>
            </a:pPr>
            <a:r>
              <a:rPr lang="en-AU" altLang="en-US" sz="500" b="1" dirty="0" smtClean="0">
                <a:solidFill>
                  <a:srgbClr val="FF0000"/>
                </a:solidFill>
                <a:latin typeface="Times" pitchFamily="-84" charset="0"/>
                <a:cs typeface="Times New Roman" pitchFamily="18" charset="0"/>
              </a:rPr>
              <a:t>	</a:t>
            </a:r>
            <a:endParaRPr lang="en-AU" altLang="en-US" sz="1100" b="1" dirty="0" smtClean="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2000" b="1" dirty="0" smtClean="0">
                <a:solidFill>
                  <a:srgbClr val="000000"/>
                </a:solidFill>
                <a:latin typeface="Times" pitchFamily="-84" charset="0"/>
                <a:cs typeface="Times New Roman" pitchFamily="18" charset="0"/>
              </a:rPr>
              <a:t>       ghilad.zuckermann@adelaide.edu.au</a:t>
            </a:r>
          </a:p>
          <a:p>
            <a:pPr eaLnBrk="1" fontAlgn="base" hangingPunct="1">
              <a:lnSpc>
                <a:spcPct val="80000"/>
              </a:lnSpc>
              <a:spcBef>
                <a:spcPct val="0"/>
              </a:spcBef>
              <a:spcAft>
                <a:spcPct val="0"/>
              </a:spcAft>
              <a:buClrTx/>
              <a:buFontTx/>
              <a:buNone/>
            </a:pPr>
            <a:endParaRPr lang="en-US" altLang="en-US" sz="2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endParaRPr lang="en-AU" altLang="en-US" sz="9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1800" b="1" dirty="0" smtClean="0">
                <a:solidFill>
                  <a:srgbClr val="000000"/>
                </a:solidFill>
                <a:latin typeface="Times" pitchFamily="-84" charset="0"/>
                <a:cs typeface="Times New Roman" pitchFamily="18" charset="0"/>
              </a:rPr>
              <a:t>        www.adelaide.edu.au/directory/ghilad.zuckermann </a:t>
            </a:r>
          </a:p>
          <a:p>
            <a:pPr eaLnBrk="1" fontAlgn="base" hangingPunct="1">
              <a:lnSpc>
                <a:spcPct val="80000"/>
              </a:lnSpc>
              <a:spcBef>
                <a:spcPct val="0"/>
              </a:spcBef>
              <a:spcAft>
                <a:spcPct val="0"/>
              </a:spcAft>
              <a:buClrTx/>
              <a:buFontTx/>
              <a:buNone/>
            </a:pPr>
            <a:endParaRPr lang="en-AU" altLang="en-US" sz="18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1000" b="1" dirty="0" smtClean="0">
                <a:solidFill>
                  <a:srgbClr val="000000"/>
                </a:solidFill>
                <a:latin typeface="Times" pitchFamily="-84" charset="0"/>
                <a:cs typeface="Times New Roman" pitchFamily="18" charset="0"/>
              </a:rPr>
              <a:t>               </a:t>
            </a:r>
          </a:p>
          <a:p>
            <a:pPr eaLnBrk="1" fontAlgn="base" hangingPunct="1">
              <a:lnSpc>
                <a:spcPct val="80000"/>
              </a:lnSpc>
              <a:spcBef>
                <a:spcPct val="0"/>
              </a:spcBef>
              <a:spcAft>
                <a:spcPct val="0"/>
              </a:spcAft>
              <a:buClrTx/>
              <a:buFontTx/>
              <a:buNone/>
            </a:pPr>
            <a:endParaRPr lang="en-AU" altLang="en-US" sz="10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endParaRPr lang="en-AU" altLang="en-US" sz="10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1000" b="1" dirty="0" smtClean="0">
                <a:solidFill>
                  <a:srgbClr val="000000"/>
                </a:solidFill>
                <a:latin typeface="Times" pitchFamily="-84" charset="0"/>
                <a:cs typeface="Times New Roman" pitchFamily="18" charset="0"/>
              </a:rPr>
              <a:t>           </a:t>
            </a:r>
          </a:p>
          <a:p>
            <a:pPr eaLnBrk="1" fontAlgn="base" hangingPunct="1">
              <a:lnSpc>
                <a:spcPct val="80000"/>
              </a:lnSpc>
              <a:spcBef>
                <a:spcPct val="0"/>
              </a:spcBef>
              <a:spcAft>
                <a:spcPct val="0"/>
              </a:spcAft>
              <a:buClrTx/>
              <a:buFontTx/>
              <a:buNone/>
            </a:pPr>
            <a:endParaRPr lang="en-AU" altLang="en-US" sz="1000" b="1" dirty="0" smtClean="0">
              <a:solidFill>
                <a:srgbClr val="00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2800" b="1" dirty="0" smtClean="0">
                <a:solidFill>
                  <a:srgbClr val="FF0000"/>
                </a:solidFill>
                <a:latin typeface="Times" pitchFamily="-84" charset="0"/>
                <a:cs typeface="Times New Roman" pitchFamily="18" charset="0"/>
              </a:rPr>
              <a:t>                      </a:t>
            </a:r>
          </a:p>
          <a:p>
            <a:pPr eaLnBrk="1" fontAlgn="base" hangingPunct="1">
              <a:lnSpc>
                <a:spcPct val="80000"/>
              </a:lnSpc>
              <a:spcBef>
                <a:spcPct val="0"/>
              </a:spcBef>
              <a:spcAft>
                <a:spcPct val="0"/>
              </a:spcAft>
              <a:buClrTx/>
              <a:buFontTx/>
              <a:buNone/>
            </a:pPr>
            <a:endParaRPr lang="en-AU" altLang="en-US" sz="2800" b="1" dirty="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endParaRPr lang="en-AU" altLang="en-US" sz="2800" b="1" dirty="0" smtClean="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endParaRPr lang="en-AU" altLang="en-US" sz="2800" b="1" dirty="0" smtClean="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endParaRPr lang="en-AU" altLang="en-US" sz="1000" b="1" dirty="0" smtClean="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2400" b="1" dirty="0" smtClean="0">
                <a:solidFill>
                  <a:srgbClr val="FF0000"/>
                </a:solidFill>
                <a:latin typeface="Times" pitchFamily="-84" charset="0"/>
                <a:cs typeface="Times New Roman" pitchFamily="18" charset="0"/>
              </a:rPr>
              <a:t>                    </a:t>
            </a:r>
            <a:endParaRPr lang="en-AU" altLang="en-US" sz="1200" b="1" dirty="0" smtClean="0">
              <a:solidFill>
                <a:srgbClr val="FF0000"/>
              </a:solidFill>
              <a:latin typeface="Times" pitchFamily="-84" charset="0"/>
              <a:cs typeface="Times New Roman" pitchFamily="18" charset="0"/>
            </a:endParaRPr>
          </a:p>
          <a:p>
            <a:pPr eaLnBrk="1" fontAlgn="base" hangingPunct="1">
              <a:lnSpc>
                <a:spcPct val="80000"/>
              </a:lnSpc>
              <a:spcBef>
                <a:spcPct val="0"/>
              </a:spcBef>
              <a:spcAft>
                <a:spcPct val="0"/>
              </a:spcAft>
              <a:buClrTx/>
              <a:buFontTx/>
              <a:buNone/>
            </a:pPr>
            <a:r>
              <a:rPr lang="en-AU" altLang="en-US" sz="2400" b="1" dirty="0" smtClean="0">
                <a:solidFill>
                  <a:srgbClr val="FF0000"/>
                </a:solidFill>
                <a:latin typeface="Times" pitchFamily="-84" charset="0"/>
                <a:cs typeface="Times New Roman" pitchFamily="18" charset="0"/>
              </a:rPr>
              <a:t>                    www.facebook.com/ProfessorZuckermann</a:t>
            </a:r>
          </a:p>
          <a:p>
            <a:pPr eaLnBrk="1" fontAlgn="base" hangingPunct="1">
              <a:lnSpc>
                <a:spcPct val="80000"/>
              </a:lnSpc>
              <a:spcBef>
                <a:spcPct val="0"/>
              </a:spcBef>
              <a:spcAft>
                <a:spcPct val="0"/>
              </a:spcAft>
              <a:buClrTx/>
              <a:buFontTx/>
              <a:buNone/>
            </a:pPr>
            <a:endParaRPr lang="en-AU" altLang="en-US" sz="2000" dirty="0" smtClean="0">
              <a:solidFill>
                <a:srgbClr val="000000"/>
              </a:solidFill>
              <a:latin typeface="Times" pitchFamily="-84" charset="0"/>
              <a:cs typeface="Times New Roman" pitchFamily="18" charset="0"/>
            </a:endParaRPr>
          </a:p>
        </p:txBody>
      </p:sp>
      <p:pic>
        <p:nvPicPr>
          <p:cNvPr id="155652" name="Picture 3"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3" name="TextBox 1"/>
          <p:cNvSpPr txBox="1">
            <a:spLocks noChangeArrowheads="1"/>
          </p:cNvSpPr>
          <p:nvPr/>
        </p:nvSpPr>
        <p:spPr bwMode="auto">
          <a:xfrm>
            <a:off x="2771775" y="6508750"/>
            <a:ext cx="3240088"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AU" altLang="en-US" sz="1700" b="1" dirty="0" smtClean="0">
                <a:solidFill>
                  <a:srgbClr val="FFFF00"/>
                </a:solidFill>
                <a:latin typeface="Times" pitchFamily="-84" charset="0"/>
              </a:rPr>
              <a:t>Professor Ghil‘ad Zuckermann</a:t>
            </a:r>
          </a:p>
        </p:txBody>
      </p:sp>
    </p:spTree>
    <p:extLst>
      <p:ext uri="{BB962C8B-B14F-4D97-AF65-F5344CB8AC3E}">
        <p14:creationId xmlns:p14="http://schemas.microsoft.com/office/powerpoint/2010/main" xmlns="" val="949128029"/>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0662"/>
            <a:ext cx="8229600" cy="850106"/>
          </a:xfrm>
        </p:spPr>
        <p:txBody>
          <a:bodyPr>
            <a:normAutofit fontScale="90000"/>
          </a:bodyPr>
          <a:lstStyle/>
          <a:p>
            <a:r>
              <a:rPr lang="en-GB" b="1" u="sng" dirty="0" smtClean="0"/>
              <a:t>II. </a:t>
            </a:r>
            <a:r>
              <a:rPr lang="en-GB" b="1" i="1" u="sng" dirty="0" smtClean="0"/>
              <a:t>PSM that introduces a new WORD</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20</a:t>
            </a:fld>
            <a:endParaRPr lang="en-AU" dirty="0"/>
          </a:p>
        </p:txBody>
      </p:sp>
      <p:pic>
        <p:nvPicPr>
          <p:cNvPr id="19457" name="Picture 1"/>
          <p:cNvPicPr>
            <a:picLocks noChangeAspect="1" noChangeArrowheads="1"/>
          </p:cNvPicPr>
          <p:nvPr/>
        </p:nvPicPr>
        <p:blipFill>
          <a:blip r:embed="rId2" cstate="print"/>
          <a:srcRect/>
          <a:stretch>
            <a:fillRect/>
          </a:stretch>
        </p:blipFill>
        <p:spPr bwMode="auto">
          <a:xfrm>
            <a:off x="144016" y="2668416"/>
            <a:ext cx="8892480" cy="1565447"/>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21</a:t>
            </a:fld>
            <a:endParaRPr lang="en-AU" dirty="0"/>
          </a:p>
        </p:txBody>
      </p:sp>
      <p:pic>
        <p:nvPicPr>
          <p:cNvPr id="18433" name="Picture 1"/>
          <p:cNvPicPr>
            <a:picLocks noChangeAspect="1" noChangeArrowheads="1"/>
          </p:cNvPicPr>
          <p:nvPr/>
        </p:nvPicPr>
        <p:blipFill>
          <a:blip r:embed="rId2" cstate="print"/>
          <a:srcRect/>
          <a:stretch>
            <a:fillRect/>
          </a:stretch>
        </p:blipFill>
        <p:spPr bwMode="auto">
          <a:xfrm>
            <a:off x="140068" y="836712"/>
            <a:ext cx="8824420" cy="5325393"/>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22</a:t>
            </a:fld>
            <a:endParaRPr lang="en-AU" dirty="0"/>
          </a:p>
        </p:txBody>
      </p:sp>
      <p:pic>
        <p:nvPicPr>
          <p:cNvPr id="17409" name="Picture 1"/>
          <p:cNvPicPr>
            <a:picLocks noChangeAspect="1" noChangeArrowheads="1"/>
          </p:cNvPicPr>
          <p:nvPr/>
        </p:nvPicPr>
        <p:blipFill>
          <a:blip r:embed="rId2" cstate="print"/>
          <a:srcRect/>
          <a:stretch>
            <a:fillRect/>
          </a:stretch>
        </p:blipFill>
        <p:spPr bwMode="auto">
          <a:xfrm>
            <a:off x="1259632" y="1391766"/>
            <a:ext cx="6330215" cy="5061570"/>
          </a:xfrm>
          <a:prstGeom prst="rect">
            <a:avLst/>
          </a:prstGeom>
          <a:noFill/>
          <a:ln w="9525">
            <a:noFill/>
            <a:miter lim="800000"/>
            <a:headEnd/>
            <a:tailEnd/>
          </a:ln>
        </p:spPr>
      </p:pic>
      <p:sp>
        <p:nvSpPr>
          <p:cNvPr id="17410" name="Rectangle 2"/>
          <p:cNvSpPr>
            <a:spLocks noChangeArrowheads="1"/>
          </p:cNvSpPr>
          <p:nvPr/>
        </p:nvSpPr>
        <p:spPr bwMode="auto">
          <a:xfrm>
            <a:off x="251520" y="181089"/>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Often in PSM, the source-language not only dictates the choice of root, but also the choice of noun-pattern, thus constituting a camouflaged influence on the target-language morphology: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60648"/>
            <a:ext cx="8892480" cy="850106"/>
          </a:xfrm>
        </p:spPr>
        <p:txBody>
          <a:bodyPr>
            <a:normAutofit/>
          </a:bodyPr>
          <a:lstStyle/>
          <a:p>
            <a:r>
              <a:rPr lang="en-GB" sz="2200" b="1" dirty="0" smtClean="0"/>
              <a:t>The Advantages of PSM for the (</a:t>
            </a:r>
            <a:r>
              <a:rPr lang="en-GB" sz="2200" b="1" dirty="0" err="1" smtClean="0"/>
              <a:t>Puristic</a:t>
            </a:r>
            <a:r>
              <a:rPr lang="en-GB" sz="2200" b="1" dirty="0" smtClean="0"/>
              <a:t>) Language Planner</a:t>
            </a:r>
            <a:endParaRPr lang="en-AU" sz="2200" b="1" dirty="0"/>
          </a:p>
        </p:txBody>
      </p:sp>
      <p:sp>
        <p:nvSpPr>
          <p:cNvPr id="3" name="Content Placeholder 2"/>
          <p:cNvSpPr>
            <a:spLocks noGrp="1"/>
          </p:cNvSpPr>
          <p:nvPr>
            <p:ph idx="1"/>
          </p:nvPr>
        </p:nvSpPr>
        <p:spPr>
          <a:xfrm>
            <a:off x="457200" y="1412777"/>
            <a:ext cx="8229600" cy="3384376"/>
          </a:xfrm>
        </p:spPr>
        <p:txBody>
          <a:bodyPr>
            <a:noAutofit/>
          </a:bodyPr>
          <a:lstStyle/>
          <a:p>
            <a:pPr marL="457200" lvl="0" indent="-457200" hangingPunct="0">
              <a:lnSpc>
                <a:spcPct val="150000"/>
              </a:lnSpc>
              <a:buFont typeface="+mj-lt"/>
              <a:buAutoNum type="arabicPeriod"/>
            </a:pPr>
            <a:r>
              <a:rPr lang="en-GB" sz="3200" b="1" i="1" dirty="0" smtClean="0"/>
              <a:t>recycling</a:t>
            </a:r>
            <a:r>
              <a:rPr lang="en-GB" sz="3200" i="1" dirty="0" smtClean="0"/>
              <a:t> obsolete lexical items</a:t>
            </a:r>
            <a:r>
              <a:rPr lang="en-GB" sz="3200" dirty="0" smtClean="0"/>
              <a:t> </a:t>
            </a:r>
            <a:endParaRPr lang="en-AU" sz="3200" dirty="0" smtClean="0"/>
          </a:p>
          <a:p>
            <a:pPr marL="457200" lvl="0" indent="-457200" hangingPunct="0">
              <a:lnSpc>
                <a:spcPct val="150000"/>
              </a:lnSpc>
              <a:buFont typeface="+mj-lt"/>
              <a:buAutoNum type="arabicPeriod"/>
            </a:pPr>
            <a:r>
              <a:rPr lang="en-GB" sz="3200" b="1" i="1" dirty="0" smtClean="0"/>
              <a:t>camouflaging</a:t>
            </a:r>
            <a:r>
              <a:rPr lang="en-GB" sz="3200" i="1" dirty="0" smtClean="0"/>
              <a:t> foreign influence</a:t>
            </a:r>
            <a:r>
              <a:rPr lang="en-GB" sz="3200" dirty="0" smtClean="0"/>
              <a:t> (for the native speaker in the future)</a:t>
            </a:r>
            <a:endParaRPr lang="en-AU" sz="3200" dirty="0" smtClean="0"/>
          </a:p>
          <a:p>
            <a:pPr marL="457200" lvl="0" indent="-457200" hangingPunct="0">
              <a:lnSpc>
                <a:spcPct val="150000"/>
              </a:lnSpc>
              <a:buFont typeface="+mj-lt"/>
              <a:buAutoNum type="arabicPeriod"/>
            </a:pPr>
            <a:r>
              <a:rPr lang="en-GB" sz="3200" b="1" i="1" dirty="0" smtClean="0"/>
              <a:t>f</a:t>
            </a:r>
            <a:r>
              <a:rPr lang="en-GB" sz="3200" i="1" dirty="0" smtClean="0"/>
              <a:t>acilitating initial learning</a:t>
            </a:r>
            <a:r>
              <a:rPr lang="en-GB" sz="3200" dirty="0" smtClean="0"/>
              <a:t> </a:t>
            </a:r>
            <a:r>
              <a:rPr lang="en-GB" sz="3200" i="1" dirty="0" smtClean="0"/>
              <a:t>(</a:t>
            </a:r>
            <a:r>
              <a:rPr lang="en-GB" sz="3200" b="1" i="1" dirty="0" smtClean="0"/>
              <a:t>mnemonics</a:t>
            </a:r>
            <a:r>
              <a:rPr lang="en-GB" sz="3200" i="1" dirty="0" smtClean="0"/>
              <a:t>)</a:t>
            </a:r>
            <a:r>
              <a:rPr lang="en-GB" sz="3200" dirty="0" smtClean="0"/>
              <a:t> (for the contemporary learner/speaker)</a:t>
            </a:r>
            <a:endParaRPr lang="en-AU" sz="3200" dirty="0" smtClean="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23</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Other Motivations for PSM</a:t>
            </a:r>
            <a:endParaRPr lang="en-AU" dirty="0"/>
          </a:p>
        </p:txBody>
      </p:sp>
      <p:sp>
        <p:nvSpPr>
          <p:cNvPr id="3" name="Content Placeholder 2"/>
          <p:cNvSpPr>
            <a:spLocks noGrp="1"/>
          </p:cNvSpPr>
          <p:nvPr>
            <p:ph idx="1"/>
          </p:nvPr>
        </p:nvSpPr>
        <p:spPr/>
        <p:txBody>
          <a:bodyPr>
            <a:noAutofit/>
          </a:bodyPr>
          <a:lstStyle/>
          <a:p>
            <a:pPr marL="457200" lvl="0" indent="-457200" hangingPunct="0">
              <a:lnSpc>
                <a:spcPct val="150000"/>
              </a:lnSpc>
              <a:buFont typeface="+mj-lt"/>
              <a:buAutoNum type="arabicPeriod" startAt="4"/>
            </a:pPr>
            <a:r>
              <a:rPr lang="en-GB" sz="2200" b="1" i="1" dirty="0" smtClean="0"/>
              <a:t>playfulness</a:t>
            </a:r>
            <a:r>
              <a:rPr lang="en-GB" sz="2200" dirty="0" smtClean="0"/>
              <a:t> (cf. </a:t>
            </a:r>
            <a:r>
              <a:rPr lang="en-GB" sz="2200" dirty="0" err="1" smtClean="0"/>
              <a:t>midrashic</a:t>
            </a:r>
            <a:r>
              <a:rPr lang="en-GB" sz="2200" dirty="0" smtClean="0"/>
              <a:t> tradition of homiletic commentary; </a:t>
            </a:r>
            <a:r>
              <a:rPr lang="en-GB" sz="2200" i="1" dirty="0" err="1" smtClean="0"/>
              <a:t>pilpul</a:t>
            </a:r>
            <a:r>
              <a:rPr lang="en-GB" sz="2200" dirty="0" smtClean="0"/>
              <a:t>)</a:t>
            </a:r>
            <a:endParaRPr lang="en-AU" sz="2200" dirty="0" smtClean="0"/>
          </a:p>
          <a:p>
            <a:pPr marL="457200" lvl="0" indent="-457200" hangingPunct="0">
              <a:lnSpc>
                <a:spcPct val="150000"/>
              </a:lnSpc>
              <a:buFont typeface="+mj-lt"/>
              <a:buAutoNum type="arabicPeriod" startAt="4"/>
            </a:pPr>
            <a:r>
              <a:rPr lang="en-GB" sz="2200" b="1" i="1" dirty="0" err="1" smtClean="0"/>
              <a:t>Apollonianism</a:t>
            </a:r>
            <a:r>
              <a:rPr lang="en-GB" sz="2200" b="1" i="1" dirty="0" smtClean="0"/>
              <a:t> </a:t>
            </a:r>
            <a:r>
              <a:rPr lang="en-GB" sz="2200" dirty="0" smtClean="0"/>
              <a:t>(the wish to create order/meaningfulness, cf. </a:t>
            </a:r>
            <a:r>
              <a:rPr lang="en-GB" sz="2200" i="1" dirty="0" smtClean="0"/>
              <a:t>popular etymology</a:t>
            </a:r>
            <a:r>
              <a:rPr lang="en-GB" sz="2200" dirty="0" smtClean="0"/>
              <a:t>, </a:t>
            </a:r>
            <a:r>
              <a:rPr lang="en-GB" sz="2200" i="1" dirty="0" err="1" smtClean="0"/>
              <a:t>paronymic</a:t>
            </a:r>
            <a:r>
              <a:rPr lang="en-GB" sz="2200" i="1" dirty="0" smtClean="0"/>
              <a:t> attraction</a:t>
            </a:r>
            <a:r>
              <a:rPr lang="en-GB" sz="2200" dirty="0" smtClean="0"/>
              <a:t>)</a:t>
            </a:r>
            <a:endParaRPr lang="en-AU" sz="2200" dirty="0" smtClean="0"/>
          </a:p>
          <a:p>
            <a:pPr marL="457200" lvl="0" indent="-457200" hangingPunct="0">
              <a:lnSpc>
                <a:spcPct val="150000"/>
              </a:lnSpc>
              <a:buFont typeface="+mj-lt"/>
              <a:buAutoNum type="arabicPeriod" startAt="4"/>
            </a:pPr>
            <a:r>
              <a:rPr lang="en-GB" sz="2200" b="1" i="1" dirty="0" smtClean="0"/>
              <a:t>iconicity</a:t>
            </a:r>
            <a:r>
              <a:rPr lang="en-GB" sz="2200" i="1" dirty="0" smtClean="0"/>
              <a:t> </a:t>
            </a:r>
            <a:r>
              <a:rPr lang="en-GB" sz="2200" dirty="0" smtClean="0"/>
              <a:t>(the belief that there is something intrinsic about the sound of names)</a:t>
            </a:r>
            <a:endParaRPr lang="en-AU" sz="2200" dirty="0" smtClean="0"/>
          </a:p>
          <a:p>
            <a:pPr marL="457200" lvl="0" indent="-457200" hangingPunct="0">
              <a:lnSpc>
                <a:spcPct val="150000"/>
              </a:lnSpc>
              <a:buFont typeface="+mj-lt"/>
              <a:buAutoNum type="arabicPeriod" startAt="4"/>
            </a:pPr>
            <a:r>
              <a:rPr lang="en-GB" sz="2200" b="1" i="1" dirty="0" smtClean="0"/>
              <a:t>p</a:t>
            </a:r>
            <a:r>
              <a:rPr lang="en-GB" sz="2200" i="1" dirty="0" smtClean="0"/>
              <a:t>olitical </a:t>
            </a:r>
            <a:r>
              <a:rPr lang="en-GB" sz="2200" b="1" i="1" dirty="0" smtClean="0"/>
              <a:t>correctness</a:t>
            </a:r>
            <a:r>
              <a:rPr lang="en-GB" sz="2200" i="1" dirty="0" smtClean="0"/>
              <a:t> / </a:t>
            </a:r>
            <a:r>
              <a:rPr lang="en-GB" sz="2200" b="1" i="1" dirty="0" err="1" smtClean="0"/>
              <a:t>rejective</a:t>
            </a:r>
            <a:r>
              <a:rPr lang="en-GB" sz="2200" i="1" dirty="0" smtClean="0"/>
              <a:t> lexical engineering</a:t>
            </a:r>
            <a:endParaRPr lang="en-AU" sz="2200" dirty="0" smtClean="0"/>
          </a:p>
          <a:p>
            <a:pPr marL="457200" lvl="0" indent="-457200" hangingPunct="0">
              <a:lnSpc>
                <a:spcPct val="150000"/>
              </a:lnSpc>
              <a:buFont typeface="+mj-lt"/>
              <a:buAutoNum type="arabicPeriod" startAt="4"/>
            </a:pPr>
            <a:r>
              <a:rPr lang="en-GB" sz="2200" b="1" i="1" dirty="0" smtClean="0"/>
              <a:t>attracting</a:t>
            </a:r>
            <a:r>
              <a:rPr lang="en-GB" sz="2200" i="1" dirty="0" smtClean="0"/>
              <a:t> customers </a:t>
            </a:r>
            <a:r>
              <a:rPr lang="en-GB" sz="2200" dirty="0" smtClean="0"/>
              <a:t>(in the case of brand names)</a:t>
            </a:r>
            <a:endParaRPr lang="en-AU" sz="2200" dirty="0" smtClean="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24</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27856"/>
            <a:ext cx="8229600" cy="850106"/>
          </a:xfrm>
        </p:spPr>
        <p:txBody>
          <a:bodyPr>
            <a:normAutofit/>
          </a:bodyPr>
          <a:lstStyle/>
          <a:p>
            <a:r>
              <a:rPr lang="en-GB" b="1" dirty="0" smtClean="0"/>
              <a:t>TURKISH</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25</a:t>
            </a:fld>
            <a:endParaRPr lang="en-AU" dirty="0"/>
          </a:p>
        </p:txBody>
      </p:sp>
      <p:pic>
        <p:nvPicPr>
          <p:cNvPr id="14338" name="Picture 2" descr="http://www.gototurkey.co.uk/wp-content/uploads/2012/10/HR-Image-06.jpg">
            <a:hlinkClick r:id="rId2"/>
          </p:cNvPr>
          <p:cNvPicPr>
            <a:picLocks noGrp="1" noChangeAspect="1" noChangeArrowheads="1"/>
          </p:cNvPicPr>
          <p:nvPr>
            <p:ph idx="1"/>
          </p:nvPr>
        </p:nvPicPr>
        <p:blipFill>
          <a:blip r:embed="rId3" cstate="print"/>
          <a:srcRect/>
          <a:stretch>
            <a:fillRect/>
          </a:stretch>
        </p:blipFill>
        <p:spPr bwMode="auto">
          <a:xfrm>
            <a:off x="467544" y="2996952"/>
            <a:ext cx="8229600" cy="3295135"/>
          </a:xfrm>
          <a:prstGeom prst="rect">
            <a:avLst/>
          </a:prstGeom>
          <a:noFill/>
        </p:spPr>
      </p:pic>
      <p:sp>
        <p:nvSpPr>
          <p:cNvPr id="8" name="TextBox 7"/>
          <p:cNvSpPr txBox="1"/>
          <p:nvPr/>
        </p:nvSpPr>
        <p:spPr>
          <a:xfrm>
            <a:off x="585900" y="866123"/>
            <a:ext cx="7992888" cy="2123658"/>
          </a:xfrm>
          <a:prstGeom prst="rect">
            <a:avLst/>
          </a:prstGeom>
          <a:noFill/>
        </p:spPr>
        <p:txBody>
          <a:bodyPr wrap="square" rtlCol="0">
            <a:spAutoFit/>
          </a:bodyPr>
          <a:lstStyle/>
          <a:p>
            <a:pPr lvl="0"/>
            <a:r>
              <a:rPr lang="en-GB" sz="2400" i="1" dirty="0" smtClean="0">
                <a:latin typeface="Times New Roman" pitchFamily="18" charset="0"/>
                <a:ea typeface="MS Mincho" pitchFamily="49" charset="-128"/>
                <a:cs typeface="Times New Roman" pitchFamily="18" charset="0"/>
              </a:rPr>
              <a:t>I know most of the dialects of the Asian Turks. I also understand the dialect spoken by people like  you and </a:t>
            </a:r>
            <a:r>
              <a:rPr lang="en-GB" sz="2400" i="1" dirty="0" err="1" smtClean="0">
                <a:latin typeface="Times New Roman" pitchFamily="18" charset="0"/>
                <a:ea typeface="MS Mincho" pitchFamily="49" charset="-128"/>
                <a:cs typeface="Times New Roman" pitchFamily="18" charset="0"/>
              </a:rPr>
              <a:t>Yakup</a:t>
            </a:r>
            <a:r>
              <a:rPr lang="en-GB" sz="2400" i="1" dirty="0" smtClean="0">
                <a:latin typeface="Times New Roman" pitchFamily="18" charset="0"/>
                <a:ea typeface="MS Mincho" pitchFamily="49" charset="-128"/>
                <a:cs typeface="Times New Roman" pitchFamily="18" charset="0"/>
              </a:rPr>
              <a:t> </a:t>
            </a:r>
            <a:r>
              <a:rPr lang="en-GB" sz="2400" i="1" dirty="0" err="1" smtClean="0">
                <a:latin typeface="Times New Roman" pitchFamily="18" charset="0"/>
                <a:ea typeface="MS Mincho" pitchFamily="49" charset="-128"/>
                <a:cs typeface="Times New Roman" pitchFamily="18" charset="0"/>
              </a:rPr>
              <a:t>Kadri</a:t>
            </a:r>
            <a:r>
              <a:rPr lang="en-GB" sz="2400" i="1" dirty="0" smtClean="0">
                <a:latin typeface="Times New Roman" pitchFamily="18" charset="0"/>
                <a:ea typeface="MS Mincho" pitchFamily="49" charset="-128"/>
                <a:cs typeface="Times New Roman" pitchFamily="18" charset="0"/>
              </a:rPr>
              <a:t>. If there’s one dialect I can’t make head or tail of, it’s the dialect of the Turkish Language Society.</a:t>
            </a:r>
          </a:p>
          <a:p>
            <a:pPr lvl="0"/>
            <a:endParaRPr lang="en-GB" sz="1600" i="1" dirty="0" smtClean="0">
              <a:latin typeface="Times New Roman" pitchFamily="18" charset="0"/>
              <a:ea typeface="MS Mincho" pitchFamily="49" charset="-128"/>
              <a:cs typeface="Times New Roman" pitchFamily="18" charset="0"/>
            </a:endParaRPr>
          </a:p>
          <a:p>
            <a:pPr lvl="0"/>
            <a:r>
              <a:rPr lang="en-GB" i="1" dirty="0" smtClean="0">
                <a:latin typeface="Times New Roman" pitchFamily="18" charset="0"/>
                <a:ea typeface="MS Mincho" pitchFamily="49" charset="-128"/>
                <a:cs typeface="Times New Roman" pitchFamily="18" charset="0"/>
              </a:rPr>
              <a:t>                                                 </a:t>
            </a:r>
            <a:r>
              <a:rPr lang="en-GB" dirty="0" smtClean="0">
                <a:latin typeface="Times New Roman" pitchFamily="18" charset="0"/>
                <a:ea typeface="MS Mincho" pitchFamily="49" charset="-128"/>
                <a:cs typeface="Times New Roman" pitchFamily="18" charset="0"/>
              </a:rPr>
              <a:t>(Abdu</a:t>
            </a:r>
            <a:r>
              <a:rPr lang="en-GB" dirty="0" smtClean="0">
                <a:latin typeface="Times New Roman" pitchFamily="18" charset="0"/>
                <a:ea typeface="MS Mincho" pitchFamily="49" charset="-128"/>
                <a:cs typeface="Times New Roman" pitchFamily="18" charset="0"/>
                <a:sym typeface="SILDoulosIPA"/>
              </a:rPr>
              <a:t> </a:t>
            </a:r>
            <a:r>
              <a:rPr lang="en-GB" dirty="0" err="1" smtClean="0">
                <a:latin typeface="Times New Roman" pitchFamily="18" charset="0"/>
                <a:ea typeface="MS Mincho" pitchFamily="49" charset="-128"/>
                <a:cs typeface="Times New Roman" pitchFamily="18" charset="0"/>
              </a:rPr>
              <a:t>lkadir</a:t>
            </a:r>
            <a:r>
              <a:rPr lang="en-GB" dirty="0" smtClean="0">
                <a:latin typeface="Times New Roman" pitchFamily="18" charset="0"/>
                <a:ea typeface="MS Mincho" pitchFamily="49" charset="-128"/>
                <a:cs typeface="Times New Roman" pitchFamily="18" charset="0"/>
              </a:rPr>
              <a:t> to </a:t>
            </a:r>
            <a:r>
              <a:rPr lang="en-GB" dirty="0" err="1" smtClean="0">
                <a:latin typeface="Times New Roman" pitchFamily="18" charset="0"/>
                <a:ea typeface="MS Mincho" pitchFamily="49" charset="-128"/>
                <a:cs typeface="Times New Roman" pitchFamily="18" charset="0"/>
              </a:rPr>
              <a:t>Atay</a:t>
            </a:r>
            <a:r>
              <a:rPr lang="en-GB" dirty="0" smtClean="0">
                <a:latin typeface="Times New Roman" pitchFamily="18" charset="0"/>
                <a:ea typeface="MS Mincho" pitchFamily="49" charset="-128"/>
                <a:cs typeface="Times New Roman" pitchFamily="18" charset="0"/>
              </a:rPr>
              <a:t> in the 1930s, cf. </a:t>
            </a:r>
            <a:r>
              <a:rPr lang="en-GB" dirty="0" err="1" smtClean="0">
                <a:latin typeface="Times New Roman" pitchFamily="18" charset="0"/>
                <a:ea typeface="MS Mincho" pitchFamily="49" charset="-128"/>
                <a:cs typeface="Times New Roman" pitchFamily="18" charset="0"/>
              </a:rPr>
              <a:t>Atay</a:t>
            </a:r>
            <a:r>
              <a:rPr lang="en-GB" dirty="0" smtClean="0">
                <a:latin typeface="Times New Roman" pitchFamily="18" charset="0"/>
                <a:ea typeface="MS Mincho" pitchFamily="49" charset="-128"/>
                <a:cs typeface="Times New Roman" pitchFamily="18" charset="0"/>
              </a:rPr>
              <a:t> 1969: 478)</a:t>
            </a:r>
            <a:endParaRPr lang="en-AU" dirty="0"/>
          </a:p>
        </p:txBody>
      </p:sp>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26</a:t>
            </a:fld>
            <a:endParaRPr lang="en-AU" dirty="0"/>
          </a:p>
        </p:txBody>
      </p:sp>
      <p:pic>
        <p:nvPicPr>
          <p:cNvPr id="13313" name="Picture 1"/>
          <p:cNvPicPr>
            <a:picLocks noChangeAspect="1" noChangeArrowheads="1"/>
          </p:cNvPicPr>
          <p:nvPr/>
        </p:nvPicPr>
        <p:blipFill>
          <a:blip r:embed="rId2" cstate="print"/>
          <a:srcRect/>
          <a:stretch>
            <a:fillRect/>
          </a:stretch>
        </p:blipFill>
        <p:spPr bwMode="auto">
          <a:xfrm>
            <a:off x="150826" y="908720"/>
            <a:ext cx="8472248" cy="5040560"/>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27</a:t>
            </a:fld>
            <a:endParaRPr lang="en-AU" dirty="0"/>
          </a:p>
        </p:txBody>
      </p:sp>
      <p:pic>
        <p:nvPicPr>
          <p:cNvPr id="12289" name="Picture 1"/>
          <p:cNvPicPr>
            <a:picLocks noChangeAspect="1" noChangeArrowheads="1"/>
          </p:cNvPicPr>
          <p:nvPr/>
        </p:nvPicPr>
        <p:blipFill>
          <a:blip r:embed="rId2" cstate="print"/>
          <a:srcRect/>
          <a:stretch>
            <a:fillRect/>
          </a:stretch>
        </p:blipFill>
        <p:spPr bwMode="auto">
          <a:xfrm>
            <a:off x="18821" y="1412776"/>
            <a:ext cx="8801651" cy="4383187"/>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ARABIC</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28</a:t>
            </a:fld>
            <a:endParaRPr lang="en-AU" dirty="0"/>
          </a:p>
        </p:txBody>
      </p:sp>
      <p:pic>
        <p:nvPicPr>
          <p:cNvPr id="11266" name="Picture 2" descr="http://dubaishortstay.com/blog/wp-content/uploads/2010/12/religioncon.jpg">
            <a:hlinkClick r:id="rId2"/>
          </p:cNvPr>
          <p:cNvPicPr>
            <a:picLocks noChangeAspect="1" noChangeArrowheads="1"/>
          </p:cNvPicPr>
          <p:nvPr/>
        </p:nvPicPr>
        <p:blipFill>
          <a:blip r:embed="rId3" cstate="print"/>
          <a:srcRect/>
          <a:stretch>
            <a:fillRect/>
          </a:stretch>
        </p:blipFill>
        <p:spPr bwMode="auto">
          <a:xfrm>
            <a:off x="5868144" y="476672"/>
            <a:ext cx="3252113" cy="2664296"/>
          </a:xfrm>
          <a:prstGeom prst="rect">
            <a:avLst/>
          </a:prstGeom>
          <a:noFill/>
        </p:spPr>
      </p:pic>
      <p:sp>
        <p:nvSpPr>
          <p:cNvPr id="11267" name="Rectangle 3"/>
          <p:cNvSpPr>
            <a:spLocks noChangeArrowheads="1"/>
          </p:cNvSpPr>
          <p:nvPr/>
        </p:nvSpPr>
        <p:spPr bwMode="auto">
          <a:xfrm>
            <a:off x="179512" y="1671191"/>
            <a:ext cx="59401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 hate artichokes but love their etymology.</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1268" name="Picture 4"/>
          <p:cNvPicPr>
            <a:picLocks noChangeAspect="1" noChangeArrowheads="1"/>
          </p:cNvPicPr>
          <p:nvPr/>
        </p:nvPicPr>
        <p:blipFill>
          <a:blip r:embed="rId4" cstate="print"/>
          <a:srcRect/>
          <a:stretch>
            <a:fillRect/>
          </a:stretch>
        </p:blipFill>
        <p:spPr bwMode="auto">
          <a:xfrm>
            <a:off x="179512" y="3068960"/>
            <a:ext cx="8171612" cy="3240360"/>
          </a:xfrm>
          <a:prstGeom prst="rect">
            <a:avLst/>
          </a:prstGeom>
          <a:noFill/>
          <a:ln w="9525">
            <a:noFill/>
            <a:miter lim="800000"/>
            <a:headEnd/>
            <a:tailEnd/>
          </a:ln>
        </p:spPr>
      </p:pic>
      <p:sp>
        <p:nvSpPr>
          <p:cNvPr id="8" name="TextBox 7"/>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850106"/>
          </a:xfrm>
        </p:spPr>
        <p:txBody>
          <a:bodyPr>
            <a:normAutofit/>
          </a:bodyPr>
          <a:lstStyle/>
          <a:p>
            <a:r>
              <a:rPr lang="en-GB" b="1" dirty="0" smtClean="0">
                <a:effectLst>
                  <a:outerShdw blurRad="38100" dist="38100" dir="2700000" algn="tl">
                    <a:srgbClr val="000000">
                      <a:alpha val="43137"/>
                    </a:srgbClr>
                  </a:outerShdw>
                </a:effectLst>
              </a:rPr>
              <a:t>ICELANDIC</a:t>
            </a:r>
            <a:endParaRPr lang="en-AU"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29</a:t>
            </a:fld>
            <a:endParaRPr lang="en-AU" dirty="0"/>
          </a:p>
        </p:txBody>
      </p:sp>
      <p:pic>
        <p:nvPicPr>
          <p:cNvPr id="10242" name="Picture 2" descr="Saga Singers"/>
          <p:cNvPicPr>
            <a:picLocks noChangeAspect="1" noChangeArrowheads="1"/>
          </p:cNvPicPr>
          <p:nvPr/>
        </p:nvPicPr>
        <p:blipFill>
          <a:blip r:embed="rId2" cstate="print"/>
          <a:srcRect/>
          <a:stretch>
            <a:fillRect/>
          </a:stretch>
        </p:blipFill>
        <p:spPr bwMode="auto">
          <a:xfrm>
            <a:off x="395536" y="2204864"/>
            <a:ext cx="3456384" cy="2603812"/>
          </a:xfrm>
          <a:prstGeom prst="rect">
            <a:avLst/>
          </a:prstGeom>
          <a:noFill/>
        </p:spPr>
      </p:pic>
      <p:sp>
        <p:nvSpPr>
          <p:cNvPr id="7" name="TextBox 6"/>
          <p:cNvSpPr txBox="1"/>
          <p:nvPr/>
        </p:nvSpPr>
        <p:spPr>
          <a:xfrm>
            <a:off x="3921338" y="260486"/>
            <a:ext cx="5150468" cy="3585597"/>
          </a:xfrm>
          <a:prstGeom prst="rect">
            <a:avLst/>
          </a:prstGeom>
          <a:noFill/>
        </p:spPr>
        <p:txBody>
          <a:bodyPr wrap="square" rtlCol="0">
            <a:spAutoFit/>
          </a:bodyPr>
          <a:lstStyle/>
          <a:p>
            <a:r>
              <a:rPr lang="en-GB" sz="1900" b="1" dirty="0" smtClean="0"/>
              <a:t>Icelandic</a:t>
            </a:r>
            <a:r>
              <a:rPr lang="en-GB" sz="1900" dirty="0" smtClean="0"/>
              <a:t> is a Scandinavian (i.e. North Germanic) language spoken by more than 300,000 people. It emerged from the Old West Scandinavian dialects brought to Iceland with the chiefly Norwegian settlers between 870 and 930 AD. Due to centuries of Danish rule, it has not only become highly influenced by the Danish language, but according to reports from the mid-18th to mid-19th centuries, the language in the harbours and in the capital Reykjavik was a mixed </a:t>
            </a:r>
            <a:r>
              <a:rPr lang="en-GB" sz="1900" dirty="0" err="1" smtClean="0"/>
              <a:t>Dano</a:t>
            </a:r>
            <a:r>
              <a:rPr lang="en-GB" sz="1900" dirty="0" smtClean="0"/>
              <a:t>-Icelandic variety (</a:t>
            </a:r>
            <a:r>
              <a:rPr lang="en-GB" sz="1900" dirty="0" err="1" smtClean="0"/>
              <a:t>Ottósson</a:t>
            </a:r>
            <a:r>
              <a:rPr lang="en-GB" sz="1900" dirty="0" smtClean="0"/>
              <a:t> 1990: 29–52).</a:t>
            </a:r>
            <a:endParaRPr lang="en-AU" sz="1900" dirty="0" smtClean="0"/>
          </a:p>
          <a:p>
            <a:endParaRPr lang="en-AU" dirty="0"/>
          </a:p>
        </p:txBody>
      </p:sp>
      <p:sp>
        <p:nvSpPr>
          <p:cNvPr id="8" name="TextBox 7"/>
          <p:cNvSpPr txBox="1"/>
          <p:nvPr/>
        </p:nvSpPr>
        <p:spPr>
          <a:xfrm>
            <a:off x="3956648" y="3645024"/>
            <a:ext cx="5079848" cy="2431435"/>
          </a:xfrm>
          <a:prstGeom prst="rect">
            <a:avLst/>
          </a:prstGeom>
          <a:noFill/>
        </p:spPr>
        <p:txBody>
          <a:bodyPr wrap="square" rtlCol="0">
            <a:spAutoFit/>
          </a:bodyPr>
          <a:lstStyle/>
          <a:p>
            <a:r>
              <a:rPr lang="en-GB" sz="1900" dirty="0" smtClean="0"/>
              <a:t>Growing interest in Old Icelandic manuscripts and an increasing national awakening gave rise to calls for the preservation of the language and to its ‘cleansing’ from foreign elements. In 1780 a declaration of a </a:t>
            </a:r>
            <a:r>
              <a:rPr lang="en-GB" sz="1900" dirty="0" err="1" smtClean="0"/>
              <a:t>puristically</a:t>
            </a:r>
            <a:r>
              <a:rPr lang="en-GB" sz="1900" dirty="0" smtClean="0"/>
              <a:t>-oriented language policy was formulated by the </a:t>
            </a:r>
            <a:r>
              <a:rPr lang="en-GB" sz="1900" i="1" dirty="0" smtClean="0"/>
              <a:t>Icelandic </a:t>
            </a:r>
            <a:r>
              <a:rPr lang="en-GB" sz="1900" i="1" dirty="0"/>
              <a:t>Society for Learned Arts </a:t>
            </a:r>
            <a:r>
              <a:rPr lang="en-GB" sz="1900" dirty="0"/>
              <a:t>(</a:t>
            </a:r>
            <a:r>
              <a:rPr lang="en-GB" i="1" dirty="0" err="1" smtClean="0"/>
              <a:t>Hið</a:t>
            </a:r>
            <a:r>
              <a:rPr lang="en-GB" i="1" dirty="0" smtClean="0"/>
              <a:t> </a:t>
            </a:r>
            <a:r>
              <a:rPr lang="en-GB" i="1" dirty="0" err="1" smtClean="0"/>
              <a:t>íslenska</a:t>
            </a:r>
            <a:r>
              <a:rPr lang="en-GB" i="1" dirty="0" smtClean="0"/>
              <a:t> </a:t>
            </a:r>
            <a:r>
              <a:rPr lang="en-GB" i="1" dirty="0" err="1" smtClean="0"/>
              <a:t>lærdómslistafélag</a:t>
            </a:r>
            <a:r>
              <a:rPr lang="en-GB" sz="1900" dirty="0" smtClean="0"/>
              <a:t>), a group of Icelandic students in Copenhagen.</a:t>
            </a:r>
            <a:endParaRPr lang="en-AU" sz="1900" dirty="0"/>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pic>
        <p:nvPicPr>
          <p:cNvPr id="2050" name="Picture 2" descr="https://scontent.fmel2-1.fna.fbcdn.net/v/t1.0-9/15253552_1514188185275309_377063451425958390_n.jpg?oh=097e255dd3fa20047e4def6d78da7f4f&amp;oe=58C4DD5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11688"/>
            <a:ext cx="4591212" cy="6869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914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nSpc>
                <a:spcPct val="150000"/>
              </a:lnSpc>
            </a:pPr>
            <a:r>
              <a:rPr lang="en-GB" dirty="0" smtClean="0"/>
              <a:t>Through Iceland’s political sovereignty in 1918, full independence in 1944 and the establishment </a:t>
            </a:r>
            <a:r>
              <a:rPr lang="en-GB" dirty="0"/>
              <a:t>of </a:t>
            </a:r>
            <a:r>
              <a:rPr lang="en-GB" dirty="0" smtClean="0"/>
              <a:t>the Icelandic </a:t>
            </a:r>
            <a:r>
              <a:rPr lang="en-GB" dirty="0"/>
              <a:t>Language Council </a:t>
            </a:r>
            <a:r>
              <a:rPr lang="en-GB" dirty="0" smtClean="0"/>
              <a:t>(</a:t>
            </a:r>
            <a:r>
              <a:rPr lang="en-GB" sz="2000" i="1" dirty="0" err="1" smtClean="0"/>
              <a:t>Íslensk</a:t>
            </a:r>
            <a:r>
              <a:rPr lang="en-GB" sz="2000" i="1" dirty="0" smtClean="0"/>
              <a:t> </a:t>
            </a:r>
            <a:r>
              <a:rPr lang="en-GB" sz="2000" i="1" dirty="0" err="1" smtClean="0"/>
              <a:t>málnefnd</a:t>
            </a:r>
            <a:r>
              <a:rPr lang="en-GB" dirty="0" smtClean="0"/>
              <a:t>) in 1964, the status of Icelandic has been reinforced and language planning has ever since been carried out through legislation. The Council activities are run on a daily basis by its secretariat, </a:t>
            </a:r>
            <a:r>
              <a:rPr lang="en-GB" i="1" dirty="0" err="1" smtClean="0"/>
              <a:t>Íslensk</a:t>
            </a:r>
            <a:r>
              <a:rPr lang="en-GB" i="1" dirty="0" smtClean="0"/>
              <a:t> </a:t>
            </a:r>
            <a:r>
              <a:rPr lang="en-GB" i="1" dirty="0" err="1" smtClean="0"/>
              <a:t>málstöð</a:t>
            </a:r>
            <a:r>
              <a:rPr lang="en-GB" dirty="0" smtClean="0"/>
              <a:t> (Icelandic Language Institute), founded in 1985. Thus, Icelandic is currently one of the most </a:t>
            </a:r>
            <a:r>
              <a:rPr lang="en-GB" dirty="0" err="1" smtClean="0"/>
              <a:t>puristically</a:t>
            </a:r>
            <a:r>
              <a:rPr lang="en-GB" dirty="0" smtClean="0"/>
              <a:t>-oriented languages.</a:t>
            </a:r>
            <a:endParaRPr lang="en-AU" dirty="0" smtClean="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30</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31</a:t>
            </a:fld>
            <a:endParaRPr lang="en-AU" dirty="0"/>
          </a:p>
        </p:txBody>
      </p:sp>
      <p:pic>
        <p:nvPicPr>
          <p:cNvPr id="8193" name="Picture 1"/>
          <p:cNvPicPr>
            <a:picLocks noChangeAspect="1" noChangeArrowheads="1"/>
          </p:cNvPicPr>
          <p:nvPr/>
        </p:nvPicPr>
        <p:blipFill>
          <a:blip r:embed="rId2" cstate="print"/>
          <a:srcRect/>
          <a:stretch>
            <a:fillRect/>
          </a:stretch>
        </p:blipFill>
        <p:spPr bwMode="auto">
          <a:xfrm>
            <a:off x="467544" y="239821"/>
            <a:ext cx="8064896" cy="6213515"/>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32</a:t>
            </a:fld>
            <a:endParaRPr lang="en-AU" dirty="0"/>
          </a:p>
        </p:txBody>
      </p:sp>
      <p:pic>
        <p:nvPicPr>
          <p:cNvPr id="7169" name="Picture 1"/>
          <p:cNvPicPr>
            <a:picLocks noChangeAspect="1" noChangeArrowheads="1"/>
          </p:cNvPicPr>
          <p:nvPr/>
        </p:nvPicPr>
        <p:blipFill>
          <a:blip r:embed="rId2" cstate="print"/>
          <a:srcRect/>
          <a:stretch>
            <a:fillRect/>
          </a:stretch>
        </p:blipFill>
        <p:spPr bwMode="auto">
          <a:xfrm>
            <a:off x="583263" y="908720"/>
            <a:ext cx="7635580" cy="4824536"/>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0106"/>
          </a:xfrm>
        </p:spPr>
        <p:txBody>
          <a:bodyPr>
            <a:normAutofit/>
          </a:bodyPr>
          <a:lstStyle/>
          <a:p>
            <a:r>
              <a:rPr lang="en-GB" sz="3200" b="1" u="sng" dirty="0" smtClean="0"/>
              <a:t>THE CONGRUENCE PRINCIPLE</a:t>
            </a:r>
            <a:endParaRPr lang="en-AU" sz="32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33</a:t>
            </a:fld>
            <a:endParaRPr lang="en-AU" dirty="0"/>
          </a:p>
        </p:txBody>
      </p:sp>
      <p:pic>
        <p:nvPicPr>
          <p:cNvPr id="49154" name="Picture 2"/>
          <p:cNvPicPr>
            <a:picLocks noChangeAspect="1" noChangeArrowheads="1"/>
          </p:cNvPicPr>
          <p:nvPr/>
        </p:nvPicPr>
        <p:blipFill>
          <a:blip r:embed="rId2" cstate="print"/>
          <a:srcRect/>
          <a:stretch>
            <a:fillRect/>
          </a:stretch>
        </p:blipFill>
        <p:spPr bwMode="auto">
          <a:xfrm>
            <a:off x="323528" y="1772816"/>
            <a:ext cx="8447963" cy="4002013"/>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JAMAICAN CREOLE</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34</a:t>
            </a:fld>
            <a:endParaRPr lang="en-AU" dirty="0"/>
          </a:p>
        </p:txBody>
      </p:sp>
      <p:pic>
        <p:nvPicPr>
          <p:cNvPr id="50178" name="Picture 2"/>
          <p:cNvPicPr>
            <a:picLocks noChangeAspect="1" noChangeArrowheads="1"/>
          </p:cNvPicPr>
          <p:nvPr/>
        </p:nvPicPr>
        <p:blipFill>
          <a:blip r:embed="rId2" cstate="print"/>
          <a:srcRect/>
          <a:stretch>
            <a:fillRect/>
          </a:stretch>
        </p:blipFill>
        <p:spPr bwMode="auto">
          <a:xfrm>
            <a:off x="23813" y="1388740"/>
            <a:ext cx="9096375" cy="2400300"/>
          </a:xfrm>
          <a:prstGeom prst="rect">
            <a:avLst/>
          </a:prstGeom>
          <a:noFill/>
          <a:ln w="9525">
            <a:noFill/>
            <a:miter lim="800000"/>
            <a:headEnd/>
            <a:tailEnd/>
          </a:ln>
        </p:spPr>
      </p:pic>
      <p:pic>
        <p:nvPicPr>
          <p:cNvPr id="50180" name="Picture 4" descr="http://www.buzzle.com/images/people/jamaican-culture/columbus-with-tainos.jpg">
            <a:hlinkClick r:id="rId3"/>
          </p:cNvPr>
          <p:cNvPicPr>
            <a:picLocks noChangeAspect="1" noChangeArrowheads="1"/>
          </p:cNvPicPr>
          <p:nvPr/>
        </p:nvPicPr>
        <p:blipFill>
          <a:blip r:embed="rId4" cstate="print"/>
          <a:srcRect l="3308" t="8085" r="4054" b="4996"/>
          <a:stretch>
            <a:fillRect/>
          </a:stretch>
        </p:blipFill>
        <p:spPr bwMode="auto">
          <a:xfrm>
            <a:off x="611560" y="3573016"/>
            <a:ext cx="3657337" cy="2808312"/>
          </a:xfrm>
          <a:prstGeom prst="rect">
            <a:avLst/>
          </a:prstGeom>
          <a:noFill/>
        </p:spPr>
      </p:pic>
      <p:pic>
        <p:nvPicPr>
          <p:cNvPr id="50182" name="Picture 6" descr="http://umanitoba.ca/outreach/cm/vol10/no20/jamaicathepeople.jpg">
            <a:hlinkClick r:id="rId5"/>
          </p:cNvPr>
          <p:cNvPicPr>
            <a:picLocks noChangeAspect="1" noChangeArrowheads="1"/>
          </p:cNvPicPr>
          <p:nvPr/>
        </p:nvPicPr>
        <p:blipFill>
          <a:blip r:embed="rId6" cstate="print"/>
          <a:srcRect/>
          <a:stretch>
            <a:fillRect/>
          </a:stretch>
        </p:blipFill>
        <p:spPr bwMode="auto">
          <a:xfrm>
            <a:off x="6660232" y="3789040"/>
            <a:ext cx="1977008" cy="2589882"/>
          </a:xfrm>
          <a:prstGeom prst="rect">
            <a:avLst/>
          </a:prstGeom>
          <a:noFill/>
        </p:spPr>
      </p:pic>
      <p:sp>
        <p:nvSpPr>
          <p:cNvPr id="8" name="TextBox 7"/>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50106"/>
          </a:xfrm>
        </p:spPr>
        <p:txBody>
          <a:bodyPr>
            <a:normAutofit/>
          </a:bodyPr>
          <a:lstStyle/>
          <a:p>
            <a:r>
              <a:rPr lang="en-GB" b="1" dirty="0" smtClean="0"/>
              <a:t>TOK PISIN</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35</a:t>
            </a:fld>
            <a:endParaRPr lang="en-AU" dirty="0"/>
          </a:p>
        </p:txBody>
      </p:sp>
      <p:pic>
        <p:nvPicPr>
          <p:cNvPr id="51202" name="Picture 2"/>
          <p:cNvPicPr>
            <a:picLocks noChangeAspect="1" noChangeArrowheads="1"/>
          </p:cNvPicPr>
          <p:nvPr/>
        </p:nvPicPr>
        <p:blipFill>
          <a:blip r:embed="rId2" cstate="print"/>
          <a:srcRect/>
          <a:stretch>
            <a:fillRect/>
          </a:stretch>
        </p:blipFill>
        <p:spPr bwMode="auto">
          <a:xfrm>
            <a:off x="179512" y="908720"/>
            <a:ext cx="8676456" cy="5176046"/>
          </a:xfrm>
          <a:prstGeom prst="rect">
            <a:avLst/>
          </a:prstGeom>
          <a:noFill/>
          <a:ln w="9525">
            <a:noFill/>
            <a:miter lim="800000"/>
            <a:headEnd/>
            <a:tailEnd/>
          </a:ln>
        </p:spPr>
      </p:pic>
      <p:pic>
        <p:nvPicPr>
          <p:cNvPr id="51204" name="Picture 4" descr="http://the-culture-trip.s3.amazonaws.com/images/19-10307-growing-up-with-tok-pisin.jpg">
            <a:hlinkClick r:id="rId3"/>
          </p:cNvPr>
          <p:cNvPicPr>
            <a:picLocks noChangeAspect="1" noChangeArrowheads="1"/>
          </p:cNvPicPr>
          <p:nvPr/>
        </p:nvPicPr>
        <p:blipFill>
          <a:blip r:embed="rId4" cstate="print"/>
          <a:srcRect b="32801"/>
          <a:stretch>
            <a:fillRect/>
          </a:stretch>
        </p:blipFill>
        <p:spPr bwMode="auto">
          <a:xfrm>
            <a:off x="6724181" y="4536504"/>
            <a:ext cx="2384323" cy="2276872"/>
          </a:xfrm>
          <a:prstGeom prst="rect">
            <a:avLst/>
          </a:prstGeom>
          <a:noFill/>
        </p:spPr>
      </p:pic>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36</a:t>
            </a:fld>
            <a:endParaRPr lang="en-AU" dirty="0"/>
          </a:p>
        </p:txBody>
      </p:sp>
      <p:pic>
        <p:nvPicPr>
          <p:cNvPr id="52226" name="Picture 2"/>
          <p:cNvPicPr>
            <a:picLocks noChangeAspect="1" noChangeArrowheads="1"/>
          </p:cNvPicPr>
          <p:nvPr/>
        </p:nvPicPr>
        <p:blipFill>
          <a:blip r:embed="rId2" cstate="print"/>
          <a:srcRect/>
          <a:stretch>
            <a:fillRect/>
          </a:stretch>
        </p:blipFill>
        <p:spPr bwMode="auto">
          <a:xfrm>
            <a:off x="72008" y="1052736"/>
            <a:ext cx="8964488" cy="4247927"/>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HAITIAN CREOLE</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37</a:t>
            </a:fld>
            <a:endParaRPr lang="en-AU" dirty="0"/>
          </a:p>
        </p:txBody>
      </p:sp>
      <p:pic>
        <p:nvPicPr>
          <p:cNvPr id="53249" name="Picture 1"/>
          <p:cNvPicPr>
            <a:picLocks noChangeAspect="1" noChangeArrowheads="1"/>
          </p:cNvPicPr>
          <p:nvPr/>
        </p:nvPicPr>
        <p:blipFill>
          <a:blip r:embed="rId2" cstate="print"/>
          <a:srcRect/>
          <a:stretch>
            <a:fillRect/>
          </a:stretch>
        </p:blipFill>
        <p:spPr bwMode="auto">
          <a:xfrm>
            <a:off x="251520" y="1340768"/>
            <a:ext cx="8604448" cy="2367958"/>
          </a:xfrm>
          <a:prstGeom prst="rect">
            <a:avLst/>
          </a:prstGeom>
          <a:noFill/>
          <a:ln w="9525">
            <a:noFill/>
            <a:miter lim="800000"/>
            <a:headEnd/>
            <a:tailEnd/>
          </a:ln>
        </p:spPr>
      </p:pic>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53255" name="Picture 7" descr="http://dll.fiu.edu/languages/haitian-creole/haitian-creole-image.jpg">
            <a:hlinkClick r:id="rId3"/>
          </p:cNvPr>
          <p:cNvPicPr>
            <a:picLocks noChangeAspect="1" noChangeArrowheads="1"/>
          </p:cNvPicPr>
          <p:nvPr/>
        </p:nvPicPr>
        <p:blipFill>
          <a:blip r:embed="rId4" cstate="print"/>
          <a:srcRect/>
          <a:stretch>
            <a:fillRect/>
          </a:stretch>
        </p:blipFill>
        <p:spPr bwMode="auto">
          <a:xfrm>
            <a:off x="3131840" y="3933056"/>
            <a:ext cx="3024335" cy="2478382"/>
          </a:xfrm>
          <a:prstGeom prst="rect">
            <a:avLst/>
          </a:prstGeom>
          <a:noFill/>
        </p:spPr>
      </p:pic>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497"/>
            <a:ext cx="8229600" cy="850106"/>
          </a:xfrm>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38</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539552" y="1124744"/>
            <a:ext cx="8147248" cy="5539978"/>
          </a:xfrm>
          <a:prstGeom prst="rect">
            <a:avLst/>
          </a:prstGeom>
          <a:noFill/>
        </p:spPr>
        <p:txBody>
          <a:bodyPr wrap="square" rtlCol="0">
            <a:spAutoFit/>
          </a:bodyPr>
          <a:lstStyle/>
          <a:p>
            <a:r>
              <a:rPr lang="en-AU" sz="2400" dirty="0" smtClean="0"/>
              <a:t>Obviously, toponyms </a:t>
            </a:r>
            <a:r>
              <a:rPr lang="en-AU" sz="2400" dirty="0"/>
              <a:t>are a fertile ground for </a:t>
            </a:r>
            <a:r>
              <a:rPr lang="en-AU" sz="2400" dirty="0" smtClean="0"/>
              <a:t>PSM.</a:t>
            </a:r>
          </a:p>
          <a:p>
            <a:endParaRPr lang="en-AU" sz="2400" dirty="0"/>
          </a:p>
          <a:p>
            <a:r>
              <a:rPr lang="en-AU" sz="2400" dirty="0"/>
              <a:t>Consider the South Australian place-name </a:t>
            </a:r>
            <a:r>
              <a:rPr lang="en-AU" sz="3200" b="1" i="1" dirty="0"/>
              <a:t>Noarlunga</a:t>
            </a:r>
            <a:r>
              <a:rPr lang="en-AU" sz="2400" dirty="0"/>
              <a:t>, which is not that far from Maslin Beach, the latter being the first nudist beach to achieve legal status in Australia (in 1975). </a:t>
            </a:r>
            <a:endParaRPr lang="en-AU" sz="2400" dirty="0" smtClean="0"/>
          </a:p>
          <a:p>
            <a:endParaRPr lang="en-AU" sz="2400" dirty="0"/>
          </a:p>
          <a:p>
            <a:r>
              <a:rPr lang="en-AU" sz="2400" dirty="0" smtClean="0"/>
              <a:t>Geoffrey </a:t>
            </a:r>
            <a:r>
              <a:rPr lang="en-AU" sz="2400" dirty="0"/>
              <a:t>Manning, as well as Rodney Cockburn, argue that Noarlunga originally meant 'fishing place'. </a:t>
            </a:r>
            <a:endParaRPr lang="en-AU" sz="2400" dirty="0" smtClean="0"/>
          </a:p>
          <a:p>
            <a:endParaRPr lang="en-AU" sz="2400" dirty="0"/>
          </a:p>
          <a:p>
            <a:r>
              <a:rPr lang="en-AU" sz="2400" dirty="0" err="1" smtClean="0"/>
              <a:t>Praite</a:t>
            </a:r>
            <a:r>
              <a:rPr lang="en-AU" sz="2400" dirty="0" smtClean="0"/>
              <a:t> </a:t>
            </a:r>
            <a:r>
              <a:rPr lang="en-AU" sz="2400" dirty="0"/>
              <a:t>and </a:t>
            </a:r>
            <a:r>
              <a:rPr lang="en-AU" sz="2400" dirty="0" err="1"/>
              <a:t>Tolley</a:t>
            </a:r>
            <a:r>
              <a:rPr lang="en-AU" sz="2400" dirty="0"/>
              <a:t>, however, claim that the name originally meant 'the place with a hill', </a:t>
            </a:r>
            <a:endParaRPr lang="en-AU" sz="2400" dirty="0" smtClean="0"/>
          </a:p>
          <a:p>
            <a:r>
              <a:rPr lang="en-AU" sz="2400" dirty="0" smtClean="0"/>
              <a:t>from </a:t>
            </a:r>
            <a:r>
              <a:rPr lang="en-AU" sz="2400" dirty="0"/>
              <a:t>the </a:t>
            </a:r>
            <a:r>
              <a:rPr lang="en-AU" sz="2400" dirty="0" err="1"/>
              <a:t>Ramindjeri</a:t>
            </a:r>
            <a:r>
              <a:rPr lang="en-AU" sz="2400" dirty="0"/>
              <a:t> word </a:t>
            </a:r>
            <a:r>
              <a:rPr lang="en-AU" sz="3200" b="1" i="1" dirty="0" err="1"/>
              <a:t>ngurle</a:t>
            </a:r>
            <a:r>
              <a:rPr lang="en-AU" sz="2400" dirty="0"/>
              <a:t> 'hill' and </a:t>
            </a:r>
            <a:endParaRPr lang="en-AU" sz="2400" dirty="0" smtClean="0"/>
          </a:p>
          <a:p>
            <a:r>
              <a:rPr lang="en-AU" sz="2400" dirty="0" smtClean="0"/>
              <a:t>the </a:t>
            </a:r>
            <a:r>
              <a:rPr lang="en-AU" sz="2400" dirty="0"/>
              <a:t>Kaurna locative (place) suffix </a:t>
            </a:r>
            <a:r>
              <a:rPr lang="en-AU" sz="3200" b="1" dirty="0"/>
              <a:t>-</a:t>
            </a:r>
            <a:r>
              <a:rPr lang="en-AU" sz="3200" b="1" i="1" dirty="0" err="1"/>
              <a:t>ngka</a:t>
            </a:r>
            <a:r>
              <a:rPr lang="en-AU" sz="2400" dirty="0"/>
              <a:t>. </a:t>
            </a:r>
            <a:endParaRPr lang="en-AU" sz="2400" dirty="0" smtClean="0"/>
          </a:p>
          <a:p>
            <a:endParaRPr lang="en-AU" dirty="0"/>
          </a:p>
        </p:txBody>
      </p:sp>
    </p:spTree>
    <p:extLst>
      <p:ext uri="{BB962C8B-B14F-4D97-AF65-F5344CB8AC3E}">
        <p14:creationId xmlns:p14="http://schemas.microsoft.com/office/powerpoint/2010/main" xmlns="" val="1098519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39</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539552" y="1268760"/>
            <a:ext cx="8147248" cy="4555093"/>
          </a:xfrm>
          <a:prstGeom prst="rect">
            <a:avLst/>
          </a:prstGeom>
          <a:noFill/>
        </p:spPr>
        <p:txBody>
          <a:bodyPr wrap="square" rtlCol="0">
            <a:spAutoFit/>
          </a:bodyPr>
          <a:lstStyle/>
          <a:p>
            <a:r>
              <a:rPr lang="en-AU" sz="3200" dirty="0"/>
              <a:t>However, the real etymon, the actual origin, is more likely to be the Kaurna word </a:t>
            </a:r>
            <a:r>
              <a:rPr lang="en-AU" sz="4000" b="1" i="1" dirty="0" err="1"/>
              <a:t>nurlu</a:t>
            </a:r>
            <a:r>
              <a:rPr lang="en-AU" sz="3200" dirty="0"/>
              <a:t> 'corner’, followed by the Kaurna locative (place) suffix </a:t>
            </a:r>
            <a:r>
              <a:rPr lang="en-AU" sz="4000" b="1" i="1" dirty="0"/>
              <a:t>-</a:t>
            </a:r>
            <a:r>
              <a:rPr lang="en-AU" sz="4000" b="1" i="1" dirty="0" err="1"/>
              <a:t>ngka</a:t>
            </a:r>
            <a:r>
              <a:rPr lang="en-AU" sz="3200" dirty="0"/>
              <a:t>, resulting in </a:t>
            </a:r>
            <a:r>
              <a:rPr lang="en-AU" sz="4000" b="1" i="1" dirty="0" err="1"/>
              <a:t>Nurlungka</a:t>
            </a:r>
            <a:r>
              <a:rPr lang="en-AU" sz="3200" dirty="0"/>
              <a:t>, </a:t>
            </a:r>
            <a:endParaRPr lang="en-AU" sz="3200" dirty="0" smtClean="0"/>
          </a:p>
          <a:p>
            <a:r>
              <a:rPr lang="en-AU" sz="3200" dirty="0" smtClean="0"/>
              <a:t>which </a:t>
            </a:r>
            <a:r>
              <a:rPr lang="en-AU" sz="3200" dirty="0"/>
              <a:t>literally means ‘on the river bend’, </a:t>
            </a:r>
            <a:endParaRPr lang="en-AU" sz="3200" dirty="0" smtClean="0"/>
          </a:p>
          <a:p>
            <a:r>
              <a:rPr lang="en-AU" sz="3200" dirty="0" smtClean="0"/>
              <a:t>referring </a:t>
            </a:r>
            <a:r>
              <a:rPr lang="en-AU" sz="3200" dirty="0"/>
              <a:t>to the Horseshoe Bend on the Onkaparinga River, </a:t>
            </a:r>
            <a:endParaRPr lang="en-AU" sz="3200" dirty="0" smtClean="0"/>
          </a:p>
          <a:p>
            <a:r>
              <a:rPr lang="en-AU" sz="3200" dirty="0" smtClean="0"/>
              <a:t>where </a:t>
            </a:r>
            <a:r>
              <a:rPr lang="en-AU" sz="3200" dirty="0"/>
              <a:t>the Noarlunga town was founded.</a:t>
            </a:r>
          </a:p>
          <a:p>
            <a:endParaRPr lang="en-AU" dirty="0"/>
          </a:p>
        </p:txBody>
      </p:sp>
    </p:spTree>
    <p:extLst>
      <p:ext uri="{BB962C8B-B14F-4D97-AF65-F5344CB8AC3E}">
        <p14:creationId xmlns:p14="http://schemas.microsoft.com/office/powerpoint/2010/main" xmlns="" val="337782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30952" y="-12601"/>
            <a:ext cx="8229600" cy="849313"/>
          </a:xfrm>
        </p:spPr>
        <p:txBody>
          <a:bodyPr/>
          <a:lstStyle/>
          <a:p>
            <a:pPr eaLnBrk="1" hangingPunct="1"/>
            <a:r>
              <a:rPr lang="en-AU" altLang="en-US" sz="3200" dirty="0" smtClean="0"/>
              <a:t>Abstract of Today’s Lecture-slash-discussion</a:t>
            </a:r>
          </a:p>
        </p:txBody>
      </p:sp>
      <p:sp>
        <p:nvSpPr>
          <p:cNvPr id="57347" name="Content Placeholder 2"/>
          <p:cNvSpPr>
            <a:spLocks noGrp="1"/>
          </p:cNvSpPr>
          <p:nvPr>
            <p:ph idx="1"/>
          </p:nvPr>
        </p:nvSpPr>
        <p:spPr>
          <a:xfrm>
            <a:off x="215008" y="768606"/>
            <a:ext cx="8928992" cy="5739705"/>
          </a:xfrm>
        </p:spPr>
        <p:txBody>
          <a:bodyPr>
            <a:normAutofit fontScale="70000" lnSpcReduction="20000"/>
          </a:bodyPr>
          <a:lstStyle/>
          <a:p>
            <a:pPr marL="0" indent="0">
              <a:buNone/>
            </a:pPr>
            <a:r>
              <a:rPr lang="en-AU" dirty="0"/>
              <a:t>Phono-semantic matching (PSM) is a technique by which a foreign word is reproduced in the target language, using pre-existing native elements that are similar to the foreign word both in meaning and in sound. Thus, the English word DUBBING was transformed into Israeli (Reclaimed Hebrew) as </a:t>
            </a:r>
            <a:r>
              <a:rPr lang="he-IL" dirty="0"/>
              <a:t>דיבוב </a:t>
            </a:r>
            <a:r>
              <a:rPr lang="en-AU" dirty="0" smtClean="0"/>
              <a:t> DIBÚV</a:t>
            </a:r>
            <a:r>
              <a:rPr lang="en-AU" dirty="0"/>
              <a:t>, adding a new sense to the pre-existent Hebrew </a:t>
            </a:r>
            <a:r>
              <a:rPr lang="he-IL" dirty="0"/>
              <a:t>דבוב </a:t>
            </a:r>
            <a:r>
              <a:rPr lang="en-AU" dirty="0" smtClean="0"/>
              <a:t> DIBBUV </a:t>
            </a:r>
            <a:r>
              <a:rPr lang="en-AU" dirty="0"/>
              <a:t>'speech', the latter being a word that is etymologically unrelated to DUBBING but which serendipitously has a similar meaning and sound.</a:t>
            </a:r>
            <a:br>
              <a:rPr lang="en-AU" dirty="0"/>
            </a:br>
            <a:r>
              <a:rPr lang="en-AU" dirty="0"/>
              <a:t/>
            </a:r>
            <a:br>
              <a:rPr lang="en-AU" dirty="0"/>
            </a:br>
            <a:r>
              <a:rPr lang="en-AU" dirty="0"/>
              <a:t>Such multi-sourced </a:t>
            </a:r>
            <a:r>
              <a:rPr lang="en-AU" dirty="0" err="1"/>
              <a:t>neologization</a:t>
            </a:r>
            <a:r>
              <a:rPr lang="en-AU" dirty="0"/>
              <a:t> is an ideal means of lexical expansion because it conceals foreign influence from the future native speakers, ensures lexicographic acceptability of the coinage, recycles obsolete autochthonous roots and words (a delight for purists), and facilitates initial learning among contemporary learners and speakers.</a:t>
            </a:r>
          </a:p>
          <a:p>
            <a:pPr marL="0" indent="0">
              <a:buNone/>
            </a:pPr>
            <a:endParaRPr lang="en-AU" dirty="0" smtClean="0"/>
          </a:p>
          <a:p>
            <a:pPr marL="0" indent="0">
              <a:buNone/>
            </a:pPr>
            <a:r>
              <a:rPr lang="en-AU" dirty="0"/>
              <a:t>T</a:t>
            </a:r>
            <a:r>
              <a:rPr lang="en-AU" dirty="0" smtClean="0"/>
              <a:t>his </a:t>
            </a:r>
            <a:r>
              <a:rPr lang="en-AU" dirty="0"/>
              <a:t>paper-slash-discussion will introduce PSM in (1) reclaimed (e.g. Revived Hebrew, henceforth Israeli), revolutionized (e.g. Republican Turkish) and </a:t>
            </a:r>
            <a:r>
              <a:rPr lang="en-AU" dirty="0" err="1"/>
              <a:t>puristically</a:t>
            </a:r>
            <a:r>
              <a:rPr lang="en-AU" dirty="0"/>
              <a:t>-oriented (e.g. Icelandic) languages, in which language-planners attempt to replace undesirable foreignisms or loanwords; and (2) languages using a phono-logographic script that does not allow mere phonetic adaptation, e.g. Chinese and Japanese (the latter only to the extent that kanji are used).</a:t>
            </a:r>
          </a:p>
          <a:p>
            <a:pPr marL="0" indent="0">
              <a:buNone/>
            </a:pPr>
            <a:endParaRPr lang="en-AU" dirty="0"/>
          </a:p>
          <a:p>
            <a:pPr marL="0" indent="0">
              <a:buNone/>
            </a:pPr>
            <a:r>
              <a:rPr lang="en-AU" dirty="0" smtClean="0"/>
              <a:t>Traditional </a:t>
            </a:r>
            <a:r>
              <a:rPr lang="en-AU" dirty="0"/>
              <a:t>classifications of borrowing, e.g. Einar Haugen's, ignore such cross-fertilizations and categorize borrowing into either substitution or importation. However, PSM is a distinct phenomenon, which operates through simultaneous substitution and importation. Yet, PSM ought not to be confused with calquing as the latter lacks the phonetic matching component. Recognizing PSM carries significant implications of hybridity and multiple causation not only for lexicology and comparative historical linguistics, but also for sociolinguistics, cultural studies and Revivalistics.</a:t>
            </a:r>
          </a:p>
        </p:txBody>
      </p:sp>
      <p:sp>
        <p:nvSpPr>
          <p:cNvPr id="57348"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r>
              <a:rPr lang="en-AU" altLang="en-US" sz="1100" dirty="0" smtClean="0">
                <a:solidFill>
                  <a:srgbClr val="898989"/>
                </a:solidFill>
                <a:latin typeface="Georgia" pitchFamily="18" charset="0"/>
              </a:rPr>
              <a:t>University of Adelaide</a:t>
            </a:r>
          </a:p>
        </p:txBody>
      </p:sp>
      <p:sp>
        <p:nvSpPr>
          <p:cNvPr id="5734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8B03B492-FFBB-4096-86C8-45E36C3591C6}" type="slidenum">
              <a:rPr lang="en-AU" altLang="en-US" sz="1100">
                <a:solidFill>
                  <a:srgbClr val="808285"/>
                </a:solidFill>
                <a:latin typeface="Georgia" pitchFamily="18" charset="0"/>
              </a:rPr>
              <a:pPr/>
              <a:t>4</a:t>
            </a:fld>
            <a:endParaRPr lang="en-AU" altLang="en-US" sz="1100" dirty="0">
              <a:solidFill>
                <a:srgbClr val="808285"/>
              </a:solidFill>
              <a:latin typeface="Georgia"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6525344"/>
            <a:ext cx="938213" cy="19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extLst>
      <p:ext uri="{BB962C8B-B14F-4D97-AF65-F5344CB8AC3E}">
        <p14:creationId xmlns:p14="http://schemas.microsoft.com/office/powerpoint/2010/main" xmlns="" val="2042517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40</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683568" y="1268760"/>
            <a:ext cx="8136904" cy="4462760"/>
          </a:xfrm>
          <a:prstGeom prst="rect">
            <a:avLst/>
          </a:prstGeom>
          <a:noFill/>
        </p:spPr>
        <p:txBody>
          <a:bodyPr wrap="square" rtlCol="0">
            <a:spAutoFit/>
          </a:bodyPr>
          <a:lstStyle/>
          <a:p>
            <a:r>
              <a:rPr lang="en-AU" sz="2800" dirty="0"/>
              <a:t>Sometimes a place-name that looks completely English is, in reality, a camouflaged, concealed, hidden, Aboriginal name. </a:t>
            </a:r>
            <a:endParaRPr lang="en-AU" sz="2800" dirty="0" smtClean="0"/>
          </a:p>
          <a:p>
            <a:endParaRPr lang="en-AU" sz="2800" dirty="0"/>
          </a:p>
          <a:p>
            <a:r>
              <a:rPr lang="en-AU" sz="2800" dirty="0" smtClean="0"/>
              <a:t>Consider </a:t>
            </a:r>
            <a:r>
              <a:rPr lang="en-AU" sz="2800" dirty="0"/>
              <a:t>the beautiful Adelaide Hills town of </a:t>
            </a:r>
            <a:r>
              <a:rPr lang="en-AU" sz="3600" b="1" i="1" dirty="0"/>
              <a:t>Piccadilly</a:t>
            </a:r>
            <a:r>
              <a:rPr lang="en-AU" sz="2800" dirty="0"/>
              <a:t>. The original name was in the Kaurna Aboriginal language: </a:t>
            </a:r>
            <a:r>
              <a:rPr lang="en-AU" sz="3600" b="1" i="1" dirty="0" err="1"/>
              <a:t>pikurdla</a:t>
            </a:r>
            <a:r>
              <a:rPr lang="en-AU" sz="2800" dirty="0"/>
              <a:t>, which literally meant ‘two eyebrows’, from </a:t>
            </a:r>
            <a:r>
              <a:rPr lang="en-AU" sz="3600" b="1" i="1" dirty="0" err="1"/>
              <a:t>piku</a:t>
            </a:r>
            <a:r>
              <a:rPr lang="en-AU" sz="2800" dirty="0"/>
              <a:t> ‘eyebrow’ and the dual suffix </a:t>
            </a:r>
            <a:r>
              <a:rPr lang="en-AU" sz="3600" b="1" i="1" dirty="0"/>
              <a:t>-</a:t>
            </a:r>
            <a:r>
              <a:rPr lang="en-AU" sz="3600" b="1" i="1" dirty="0" err="1"/>
              <a:t>rdla</a:t>
            </a:r>
            <a:r>
              <a:rPr lang="en-AU" sz="2800" dirty="0"/>
              <a:t>. </a:t>
            </a:r>
            <a:endParaRPr lang="en-AU" dirty="0"/>
          </a:p>
        </p:txBody>
      </p:sp>
    </p:spTree>
    <p:extLst>
      <p:ext uri="{BB962C8B-B14F-4D97-AF65-F5344CB8AC3E}">
        <p14:creationId xmlns:p14="http://schemas.microsoft.com/office/powerpoint/2010/main" xmlns="" val="3632088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41</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683568" y="1268760"/>
            <a:ext cx="8136904" cy="2554545"/>
          </a:xfrm>
          <a:prstGeom prst="rect">
            <a:avLst/>
          </a:prstGeom>
          <a:noFill/>
        </p:spPr>
        <p:txBody>
          <a:bodyPr wrap="square" rtlCol="0">
            <a:spAutoFit/>
          </a:bodyPr>
          <a:lstStyle/>
          <a:p>
            <a:r>
              <a:rPr lang="en-AU" sz="3600" dirty="0"/>
              <a:t>The very same Kaurna dual suffix appears in another Adelaide Hills place-name: </a:t>
            </a:r>
            <a:r>
              <a:rPr lang="en-AU" sz="4400" b="1" i="1" dirty="0"/>
              <a:t>Uraidla</a:t>
            </a:r>
            <a:r>
              <a:rPr lang="en-AU" sz="3600" dirty="0"/>
              <a:t> refers in Kaurna to ‘two ears’, from </a:t>
            </a:r>
            <a:r>
              <a:rPr lang="en-AU" sz="4400" b="1" i="1" dirty="0" err="1"/>
              <a:t>yuri</a:t>
            </a:r>
            <a:r>
              <a:rPr lang="en-AU" sz="3600" dirty="0"/>
              <a:t> ‘ear’ and the dual suffix </a:t>
            </a:r>
            <a:r>
              <a:rPr lang="en-AU" sz="4400" b="1" i="1" dirty="0"/>
              <a:t>-</a:t>
            </a:r>
            <a:r>
              <a:rPr lang="en-AU" sz="4400" b="1" i="1" dirty="0" err="1"/>
              <a:t>rdla</a:t>
            </a:r>
            <a:r>
              <a:rPr lang="en-AU" sz="3600" dirty="0"/>
              <a:t>.</a:t>
            </a:r>
          </a:p>
        </p:txBody>
      </p:sp>
    </p:spTree>
    <p:extLst>
      <p:ext uri="{BB962C8B-B14F-4D97-AF65-F5344CB8AC3E}">
        <p14:creationId xmlns:p14="http://schemas.microsoft.com/office/powerpoint/2010/main" xmlns="" val="1879783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42</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455476" y="1182762"/>
            <a:ext cx="8003232" cy="3416320"/>
          </a:xfrm>
          <a:prstGeom prst="rect">
            <a:avLst/>
          </a:prstGeom>
          <a:noFill/>
        </p:spPr>
        <p:txBody>
          <a:bodyPr wrap="square" rtlCol="0">
            <a:spAutoFit/>
          </a:bodyPr>
          <a:lstStyle/>
          <a:p>
            <a:r>
              <a:rPr lang="en-AU" sz="3600" dirty="0"/>
              <a:t>And on the other hand, sometimes a place-name that looks Aboriginal is actually the Aboriginal pronunciation of an English word, after all. When I lived in Brisbane, I enjoyed travelling to Toowoomba. </a:t>
            </a:r>
            <a:endParaRPr lang="en-AU" sz="2400" dirty="0"/>
          </a:p>
        </p:txBody>
      </p:sp>
    </p:spTree>
    <p:extLst>
      <p:ext uri="{BB962C8B-B14F-4D97-AF65-F5344CB8AC3E}">
        <p14:creationId xmlns:p14="http://schemas.microsoft.com/office/powerpoint/2010/main" xmlns="" val="1562609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AUSTRALIAN ABORIGINAL TOPONYMS</a:t>
            </a:r>
            <a:endParaRPr lang="en-AU" sz="28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43</a:t>
            </a:fld>
            <a:endParaRPr lang="en-AU" dirty="0"/>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
        <p:nvSpPr>
          <p:cNvPr id="6" name="TextBox 5"/>
          <p:cNvSpPr txBox="1"/>
          <p:nvPr/>
        </p:nvSpPr>
        <p:spPr>
          <a:xfrm>
            <a:off x="455476" y="1182762"/>
            <a:ext cx="8003232" cy="5201424"/>
          </a:xfrm>
          <a:prstGeom prst="rect">
            <a:avLst/>
          </a:prstGeom>
          <a:noFill/>
        </p:spPr>
        <p:txBody>
          <a:bodyPr wrap="square" rtlCol="0">
            <a:spAutoFit/>
          </a:bodyPr>
          <a:lstStyle/>
          <a:p>
            <a:r>
              <a:rPr lang="en-AU" sz="3200" dirty="0"/>
              <a:t>The name </a:t>
            </a:r>
            <a:r>
              <a:rPr lang="en-AU" sz="4000" b="1" i="1" dirty="0"/>
              <a:t>Toowoomba</a:t>
            </a:r>
            <a:r>
              <a:rPr lang="en-AU" sz="3200" dirty="0"/>
              <a:t> is the way that some Aboriginal people pronounced the English word </a:t>
            </a:r>
            <a:r>
              <a:rPr lang="en-AU" sz="4000" b="1" i="1" dirty="0"/>
              <a:t>swamp</a:t>
            </a:r>
            <a:r>
              <a:rPr lang="en-AU" sz="3200" dirty="0"/>
              <a:t>. </a:t>
            </a:r>
            <a:endParaRPr lang="en-AU" sz="3200" dirty="0" smtClean="0"/>
          </a:p>
          <a:p>
            <a:endParaRPr lang="en-AU" sz="4000" dirty="0" smtClean="0"/>
          </a:p>
          <a:p>
            <a:endParaRPr lang="en-AU" sz="3600" dirty="0" smtClean="0"/>
          </a:p>
          <a:p>
            <a:r>
              <a:rPr lang="en-AU" sz="2400" dirty="0"/>
              <a:t>(</a:t>
            </a:r>
            <a:r>
              <a:rPr lang="en-AU" sz="2400" dirty="0" smtClean="0"/>
              <a:t>Remember </a:t>
            </a:r>
            <a:r>
              <a:rPr lang="en-AU" sz="2400" dirty="0"/>
              <a:t>that Aboriginal languages usually do not have the S sound. Neither do they distinguish between voiced sounds like B/G/D; and voiceless sounds like P/K/T. Hence Toowoomba. Do not tell an Aboriginal person: You are a brick!, which is, of course, a compliment in England, referring to ‘a good, helpful and trustworthy fellow</a:t>
            </a:r>
            <a:r>
              <a:rPr lang="en-AU" sz="2400" dirty="0" smtClean="0"/>
              <a:t>’.)</a:t>
            </a:r>
            <a:endParaRPr lang="en-AU" sz="2400" dirty="0"/>
          </a:p>
        </p:txBody>
      </p:sp>
    </p:spTree>
    <p:extLst>
      <p:ext uri="{BB962C8B-B14F-4D97-AF65-F5344CB8AC3E}">
        <p14:creationId xmlns:p14="http://schemas.microsoft.com/office/powerpoint/2010/main" xmlns="" val="276416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GB" b="1" dirty="0" smtClean="0"/>
              <a:t>MANDARIN</a:t>
            </a:r>
            <a:endParaRPr lang="en-AU" dirty="0"/>
          </a:p>
        </p:txBody>
      </p:sp>
      <p:sp>
        <p:nvSpPr>
          <p:cNvPr id="3" name="Content Placeholder 2"/>
          <p:cNvSpPr>
            <a:spLocks noGrp="1"/>
          </p:cNvSpPr>
          <p:nvPr>
            <p:ph idx="1"/>
          </p:nvPr>
        </p:nvSpPr>
        <p:spPr>
          <a:xfrm>
            <a:off x="457200" y="908720"/>
            <a:ext cx="8229600" cy="2880320"/>
          </a:xfrm>
        </p:spPr>
        <p:txBody>
          <a:bodyPr>
            <a:normAutofit/>
          </a:bodyPr>
          <a:lstStyle/>
          <a:p>
            <a:pPr hangingPunct="0">
              <a:buNone/>
            </a:pPr>
            <a:r>
              <a:rPr lang="en-GB" sz="1800" b="1" dirty="0" smtClean="0"/>
              <a:t>MODERN STANDARD CHINESE (MAINLAND CHINA); ‘THE NATIONAL LANGUAGE’ (TAIWAN)</a:t>
            </a:r>
            <a:endParaRPr lang="en-AU" sz="1800" dirty="0" smtClean="0"/>
          </a:p>
          <a:p>
            <a:pPr hangingPunct="0">
              <a:buNone/>
            </a:pPr>
            <a:r>
              <a:rPr lang="en-GB" sz="1800" dirty="0" smtClean="0"/>
              <a:t> </a:t>
            </a:r>
            <a:endParaRPr lang="en-AU" sz="1800" dirty="0" smtClean="0"/>
          </a:p>
          <a:p>
            <a:pPr hangingPunct="0">
              <a:buNone/>
            </a:pPr>
            <a:r>
              <a:rPr lang="en-GB" sz="1800" i="1" dirty="0" smtClean="0"/>
              <a:t>Ex </a:t>
            </a:r>
            <a:r>
              <a:rPr lang="en-GB" sz="1800" i="1" dirty="0" err="1" smtClean="0"/>
              <a:t>oriente</a:t>
            </a:r>
            <a:r>
              <a:rPr lang="en-GB" sz="1800" i="1" dirty="0" smtClean="0"/>
              <a:t> </a:t>
            </a:r>
            <a:r>
              <a:rPr lang="en-GB" sz="1800" i="1" dirty="0" err="1" smtClean="0"/>
              <a:t>lux</a:t>
            </a:r>
            <a:r>
              <a:rPr lang="en-GB" sz="1800" i="1" dirty="0" smtClean="0"/>
              <a:t>, ex </a:t>
            </a:r>
            <a:r>
              <a:rPr lang="en-GB" sz="1800" i="1" dirty="0" err="1" smtClean="0"/>
              <a:t>occidente</a:t>
            </a:r>
            <a:r>
              <a:rPr lang="en-GB" sz="1800" i="1" dirty="0" smtClean="0"/>
              <a:t> </a:t>
            </a:r>
            <a:r>
              <a:rPr lang="en-GB" sz="1800" i="1" dirty="0" err="1" smtClean="0"/>
              <a:t>lex</a:t>
            </a:r>
            <a:r>
              <a:rPr lang="en-GB" sz="1800" i="1" dirty="0" smtClean="0"/>
              <a:t>.</a:t>
            </a:r>
            <a:endParaRPr lang="en-AU" sz="1800" i="1" dirty="0" smtClean="0"/>
          </a:p>
          <a:p>
            <a:pPr hangingPunct="0">
              <a:buNone/>
            </a:pPr>
            <a:r>
              <a:rPr lang="en-GB" sz="1800" dirty="0" smtClean="0"/>
              <a:t> </a:t>
            </a:r>
            <a:endParaRPr lang="en-AU" sz="1800" dirty="0" smtClean="0"/>
          </a:p>
          <a:p>
            <a:pPr hangingPunct="0">
              <a:buNone/>
            </a:pPr>
            <a:r>
              <a:rPr lang="en-GB" sz="1800" dirty="0" smtClean="0"/>
              <a:t>PSM in Mandarin is common in (1) brand names, (2) computer jargon, (3) technological terms, and (4) </a:t>
            </a:r>
            <a:r>
              <a:rPr lang="en-GB" sz="1800" dirty="0" err="1" smtClean="0"/>
              <a:t>toponyms</a:t>
            </a:r>
            <a:r>
              <a:rPr lang="en-GB" sz="1800" dirty="0" smtClean="0"/>
              <a:t>. From a </a:t>
            </a:r>
            <a:r>
              <a:rPr lang="en-GB" sz="1800" dirty="0" err="1" smtClean="0"/>
              <a:t>puristic</a:t>
            </a:r>
            <a:r>
              <a:rPr lang="en-GB" sz="1800" dirty="0" smtClean="0"/>
              <a:t> perspective, Mandarin PSM is the ‘lesser evil’. The worse option would have been roman orthography (in writing) or code switching (in speech). </a:t>
            </a:r>
            <a:endParaRPr lang="en-AU" sz="1800"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pic>
        <p:nvPicPr>
          <p:cNvPr id="71682" name="Picture 2" descr="http://a0.att.hudong.com/34/42/01300000196604122266426102040_s.jpg">
            <a:hlinkClick r:id="rId2"/>
          </p:cNvPr>
          <p:cNvPicPr>
            <a:picLocks noChangeAspect="1" noChangeArrowheads="1"/>
          </p:cNvPicPr>
          <p:nvPr/>
        </p:nvPicPr>
        <p:blipFill>
          <a:blip r:embed="rId3" cstate="print"/>
          <a:srcRect/>
          <a:stretch>
            <a:fillRect/>
          </a:stretch>
        </p:blipFill>
        <p:spPr bwMode="auto">
          <a:xfrm>
            <a:off x="1331640" y="3787184"/>
            <a:ext cx="2088232" cy="2643332"/>
          </a:xfrm>
          <a:prstGeom prst="rect">
            <a:avLst/>
          </a:prstGeom>
          <a:noFill/>
        </p:spPr>
      </p:pic>
      <p:grpSp>
        <p:nvGrpSpPr>
          <p:cNvPr id="9" name="Group 8"/>
          <p:cNvGrpSpPr/>
          <p:nvPr/>
        </p:nvGrpSpPr>
        <p:grpSpPr>
          <a:xfrm>
            <a:off x="5436096" y="3789040"/>
            <a:ext cx="2160240" cy="2592288"/>
            <a:chOff x="1619672" y="476672"/>
            <a:chExt cx="5328592" cy="5904656"/>
          </a:xfrm>
        </p:grpSpPr>
        <p:pic>
          <p:nvPicPr>
            <p:cNvPr id="71684" name="Picture 4" descr="http://t1.gstatic.com/images?q=tbn:ANd9GcSJIFUf8XR16SkJPTBY76rmu33nDtv68ASKOTFuBbyWfRnVh3SLmA">
              <a:hlinkClick r:id="rId4"/>
            </p:cNvPr>
            <p:cNvPicPr>
              <a:picLocks noChangeAspect="1" noChangeArrowheads="1"/>
            </p:cNvPicPr>
            <p:nvPr/>
          </p:nvPicPr>
          <p:blipFill>
            <a:blip r:embed="rId5" cstate="print"/>
            <a:srcRect l="4954" t="6763" r="21726" b="9465"/>
            <a:stretch>
              <a:fillRect/>
            </a:stretch>
          </p:blipFill>
          <p:spPr bwMode="auto">
            <a:xfrm>
              <a:off x="1619672" y="476672"/>
              <a:ext cx="5328592" cy="5904656"/>
            </a:xfrm>
            <a:prstGeom prst="rect">
              <a:avLst/>
            </a:prstGeom>
            <a:noFill/>
          </p:spPr>
        </p:pic>
        <p:sp>
          <p:nvSpPr>
            <p:cNvPr id="8" name="Rectangle 7"/>
            <p:cNvSpPr/>
            <p:nvPr/>
          </p:nvSpPr>
          <p:spPr>
            <a:xfrm>
              <a:off x="2483768" y="1196752"/>
              <a:ext cx="936104" cy="432048"/>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TextBox 9"/>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293569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pic>
        <p:nvPicPr>
          <p:cNvPr id="70657" name="Picture 1"/>
          <p:cNvPicPr>
            <a:picLocks noChangeAspect="1" noChangeArrowheads="1"/>
          </p:cNvPicPr>
          <p:nvPr/>
        </p:nvPicPr>
        <p:blipFill>
          <a:blip r:embed="rId2" cstate="print"/>
          <a:srcRect/>
          <a:stretch>
            <a:fillRect/>
          </a:stretch>
        </p:blipFill>
        <p:spPr bwMode="auto">
          <a:xfrm>
            <a:off x="-25078" y="908721"/>
            <a:ext cx="8989566" cy="5201568"/>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2939827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pic>
        <p:nvPicPr>
          <p:cNvPr id="3074" name="Picture 2" descr="https://scontent.fmel2-1.fna.fbcdn.net/v/t1.0-9/13654420_915000035277585_8642488533924168795_n.jpg?oh=322cde5bf868a2b91047ecd284441a68&amp;oe=58C87C6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3" y="536"/>
            <a:ext cx="5143097" cy="6857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930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47</a:t>
            </a:fld>
            <a:endParaRPr lang="en-AU" dirty="0"/>
          </a:p>
        </p:txBody>
      </p:sp>
      <p:pic>
        <p:nvPicPr>
          <p:cNvPr id="69633" name="Picture 1"/>
          <p:cNvPicPr>
            <a:picLocks noChangeAspect="1" noChangeArrowheads="1"/>
          </p:cNvPicPr>
          <p:nvPr/>
        </p:nvPicPr>
        <p:blipFill>
          <a:blip r:embed="rId2" cstate="print"/>
          <a:srcRect/>
          <a:stretch>
            <a:fillRect/>
          </a:stretch>
        </p:blipFill>
        <p:spPr bwMode="auto">
          <a:xfrm>
            <a:off x="144016" y="1172552"/>
            <a:ext cx="8892480" cy="4732947"/>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48</a:t>
            </a:fld>
            <a:endParaRPr lang="en-AU" dirty="0"/>
          </a:p>
        </p:txBody>
      </p:sp>
      <p:pic>
        <p:nvPicPr>
          <p:cNvPr id="68609" name="Picture 1"/>
          <p:cNvPicPr>
            <a:picLocks noChangeAspect="1" noChangeArrowheads="1"/>
          </p:cNvPicPr>
          <p:nvPr/>
        </p:nvPicPr>
        <p:blipFill>
          <a:blip r:embed="rId2" cstate="print"/>
          <a:srcRect/>
          <a:stretch>
            <a:fillRect/>
          </a:stretch>
        </p:blipFill>
        <p:spPr bwMode="auto">
          <a:xfrm>
            <a:off x="95250" y="1412776"/>
            <a:ext cx="8953500" cy="3528391"/>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JAPANESE</a:t>
            </a:r>
            <a:endParaRPr lang="en-AU" dirty="0"/>
          </a:p>
        </p:txBody>
      </p:sp>
      <p:sp>
        <p:nvSpPr>
          <p:cNvPr id="3" name="Content Placeholder 2"/>
          <p:cNvSpPr>
            <a:spLocks noGrp="1"/>
          </p:cNvSpPr>
          <p:nvPr>
            <p:ph idx="1"/>
          </p:nvPr>
        </p:nvSpPr>
        <p:spPr>
          <a:xfrm>
            <a:off x="457200" y="1412777"/>
            <a:ext cx="8229600" cy="504056"/>
          </a:xfrm>
        </p:spPr>
        <p:txBody>
          <a:bodyPr/>
          <a:lstStyle/>
          <a:p>
            <a:pPr hangingPunct="0">
              <a:buNone/>
            </a:pPr>
            <a:r>
              <a:rPr lang="en-GB" i="1" dirty="0" err="1" smtClean="0"/>
              <a:t>Similia</a:t>
            </a:r>
            <a:r>
              <a:rPr lang="en-GB" i="1" dirty="0" smtClean="0"/>
              <a:t> </a:t>
            </a:r>
            <a:r>
              <a:rPr lang="en-GB" i="1" dirty="0" err="1" smtClean="0"/>
              <a:t>similibus</a:t>
            </a:r>
            <a:r>
              <a:rPr lang="en-GB" i="1" dirty="0" smtClean="0"/>
              <a:t> </a:t>
            </a:r>
            <a:r>
              <a:rPr lang="en-GB" i="1" dirty="0" err="1" smtClean="0"/>
              <a:t>curantur</a:t>
            </a:r>
            <a:r>
              <a:rPr lang="en-GB" i="1" dirty="0" smtClean="0"/>
              <a:t>.</a:t>
            </a:r>
            <a:endParaRPr lang="en-AU" dirty="0" smtClean="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49</a:t>
            </a:fld>
            <a:endParaRPr lang="en-AU" dirty="0"/>
          </a:p>
        </p:txBody>
      </p:sp>
      <p:sp>
        <p:nvSpPr>
          <p:cNvPr id="6" name="Rectangle 5"/>
          <p:cNvSpPr/>
          <p:nvPr/>
        </p:nvSpPr>
        <p:spPr>
          <a:xfrm>
            <a:off x="539552" y="2060848"/>
            <a:ext cx="3672408" cy="4196855"/>
          </a:xfrm>
          <a:prstGeom prst="rect">
            <a:avLst/>
          </a:prstGeom>
        </p:spPr>
        <p:txBody>
          <a:bodyPr wrap="square">
            <a:spAutoFit/>
          </a:bodyPr>
          <a:lstStyle/>
          <a:p>
            <a:pPr hangingPunct="0">
              <a:lnSpc>
                <a:spcPct val="150000"/>
              </a:lnSpc>
              <a:buNone/>
            </a:pPr>
            <a:r>
              <a:rPr lang="en-GB" dirty="0" smtClean="0">
                <a:latin typeface="Georgia" pitchFamily="18" charset="0"/>
              </a:rPr>
              <a:t>PSM in Japanese was popular in the fin-de-siècle Meiji Period (1868-1912). Currently, due to increased employment of the katakana </a:t>
            </a:r>
            <a:r>
              <a:rPr lang="en-GB" dirty="0" err="1" smtClean="0">
                <a:latin typeface="Georgia" pitchFamily="18" charset="0"/>
              </a:rPr>
              <a:t>syllabary</a:t>
            </a:r>
            <a:r>
              <a:rPr lang="en-GB" dirty="0" smtClean="0">
                <a:latin typeface="Georgia" pitchFamily="18" charset="0"/>
              </a:rPr>
              <a:t> (used for foreign words – like italics in English, mutatis mutandis), as well as to non-</a:t>
            </a:r>
            <a:r>
              <a:rPr lang="en-GB" dirty="0" err="1" smtClean="0">
                <a:latin typeface="Georgia" pitchFamily="18" charset="0"/>
              </a:rPr>
              <a:t>puristic</a:t>
            </a:r>
            <a:r>
              <a:rPr lang="en-GB" dirty="0" smtClean="0">
                <a:latin typeface="Georgia" pitchFamily="18" charset="0"/>
              </a:rPr>
              <a:t>, </a:t>
            </a:r>
            <a:r>
              <a:rPr lang="en-GB" dirty="0" err="1" smtClean="0">
                <a:latin typeface="Georgia" pitchFamily="18" charset="0"/>
              </a:rPr>
              <a:t>Americanophile</a:t>
            </a:r>
            <a:r>
              <a:rPr lang="en-GB" dirty="0" smtClean="0">
                <a:latin typeface="Georgia" pitchFamily="18" charset="0"/>
              </a:rPr>
              <a:t> attitude, it is not as common.</a:t>
            </a:r>
            <a:endParaRPr lang="en-AU" dirty="0" smtClean="0">
              <a:latin typeface="Georgia" pitchFamily="18" charset="0"/>
            </a:endParaRPr>
          </a:p>
        </p:txBody>
      </p:sp>
      <p:pic>
        <p:nvPicPr>
          <p:cNvPr id="67586" name="Picture 2" descr="http://pinktentacle.com/images/11/welcome_to_japan_large.jpg">
            <a:hlinkClick r:id="rId2"/>
          </p:cNvPr>
          <p:cNvPicPr>
            <a:picLocks noChangeAspect="1" noChangeArrowheads="1"/>
          </p:cNvPicPr>
          <p:nvPr/>
        </p:nvPicPr>
        <p:blipFill>
          <a:blip r:embed="rId3" cstate="print"/>
          <a:srcRect t="8720" b="11060"/>
          <a:stretch>
            <a:fillRect/>
          </a:stretch>
        </p:blipFill>
        <p:spPr bwMode="auto">
          <a:xfrm>
            <a:off x="4644008" y="1268760"/>
            <a:ext cx="4104456" cy="4634240"/>
          </a:xfrm>
          <a:prstGeom prst="rect">
            <a:avLst/>
          </a:prstGeom>
          <a:noFill/>
        </p:spPr>
      </p:pic>
      <p:sp>
        <p:nvSpPr>
          <p:cNvPr id="8" name="TextBox 7"/>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1600532\Adelaide\Courses\a chart MATRIX OF LEXICAL EXPANSION_Mas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5888"/>
            <a:ext cx="9153525" cy="647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2965729"/>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50</a:t>
            </a:fld>
            <a:endParaRPr lang="en-AU" dirty="0"/>
          </a:p>
        </p:txBody>
      </p:sp>
      <p:pic>
        <p:nvPicPr>
          <p:cNvPr id="66561" name="Picture 1"/>
          <p:cNvPicPr>
            <a:picLocks noChangeAspect="1" noChangeArrowheads="1"/>
          </p:cNvPicPr>
          <p:nvPr/>
        </p:nvPicPr>
        <p:blipFill>
          <a:blip r:embed="rId2" cstate="print"/>
          <a:srcRect/>
          <a:stretch>
            <a:fillRect/>
          </a:stretch>
        </p:blipFill>
        <p:spPr bwMode="auto">
          <a:xfrm>
            <a:off x="87637" y="2348880"/>
            <a:ext cx="8804843" cy="2042724"/>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51</a:t>
            </a:fld>
            <a:endParaRPr lang="en-AU" dirty="0"/>
          </a:p>
        </p:txBody>
      </p:sp>
      <p:pic>
        <p:nvPicPr>
          <p:cNvPr id="65537" name="Picture 1"/>
          <p:cNvPicPr>
            <a:picLocks noChangeAspect="1" noChangeArrowheads="1"/>
          </p:cNvPicPr>
          <p:nvPr/>
        </p:nvPicPr>
        <p:blipFill>
          <a:blip r:embed="rId2" cstate="print"/>
          <a:srcRect/>
          <a:stretch>
            <a:fillRect/>
          </a:stretch>
        </p:blipFill>
        <p:spPr bwMode="auto">
          <a:xfrm>
            <a:off x="519113" y="619125"/>
            <a:ext cx="8105775" cy="5619750"/>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abraham"/>
          <p:cNvPicPr>
            <a:picLocks noChangeAspect="1" noChangeArrowheads="1"/>
          </p:cNvPicPr>
          <p:nvPr/>
        </p:nvPicPr>
        <p:blipFill>
          <a:blip r:embed="rId3" cstate="print">
            <a:extLst>
              <a:ext uri="{28A0092B-C50C-407E-A947-70E740481C1C}">
                <a14:useLocalDpi xmlns:a14="http://schemas.microsoft.com/office/drawing/2010/main" xmlns="" val="0"/>
              </a:ext>
            </a:extLst>
          </a:blip>
          <a:srcRect t="2946" b="7732"/>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1" name="TextBox 4"/>
          <p:cNvSpPr txBox="1">
            <a:spLocks noChangeArrowheads="1"/>
          </p:cNvSpPr>
          <p:nvPr/>
        </p:nvSpPr>
        <p:spPr bwMode="auto">
          <a:xfrm>
            <a:off x="323850" y="266700"/>
            <a:ext cx="8712200" cy="531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36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mn-cs"/>
              </a:rPr>
              <a:t>Professor Ghil‘ad Zuckermann </a:t>
            </a:r>
            <a:r>
              <a:rPr kumimoji="0" lang="en-AU" altLang="en-US" sz="3600" b="0" i="0" u="none" strike="noStrike" kern="1200" cap="none" spc="0" normalizeH="0" baseline="0" noProof="0" dirty="0" err="1" smtClean="0">
                <a:ln>
                  <a:noFill/>
                </a:ln>
                <a:solidFill>
                  <a:srgbClr val="000000"/>
                </a:solidFill>
                <a:effectLst/>
                <a:uLnTx/>
                <a:uFillTx/>
                <a:latin typeface="Times New Roman" pitchFamily="18" charset="0"/>
                <a:ea typeface="MS PGothic" pitchFamily="34" charset="-128"/>
                <a:cs typeface="Times New Roman" pitchFamily="18" charset="0"/>
              </a:rPr>
              <a:t>诸葛漫</a:t>
            </a:r>
            <a:endParaRPr kumimoji="0" lang="en-AU" altLang="en-US" sz="3600" b="0" i="0" u="none" strike="noStrike" kern="1200" cap="none" spc="0" normalizeH="0" baseline="0" noProof="0" dirty="0" smtClean="0">
              <a:ln>
                <a:noFill/>
              </a:ln>
              <a:solidFill>
                <a:srgbClr val="000000"/>
              </a:solidFill>
              <a:effectLst/>
              <a:uLnTx/>
              <a:uFillTx/>
              <a:latin typeface="Times New Roman" pitchFamily="18"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DPhil (Oxford), PhD (Cambridge, titular)</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9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r>
              <a:rPr kumimoji="0" lang="en-AU" altLang="en-US" sz="2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Chair of Linguistics &amp; Endangered Languages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The University of Adelaide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5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endParaRPr kumimoji="0" lang="en-AU" altLang="en-US" sz="11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ghilad.zuckermann@adelaide.edu.au</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altLang="en-US" sz="2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9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8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www.adelaide.edu.au/directory/ghilad.zuckermann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8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endParaRPr kumimoji="0" lang="en-AU" altLang="en-US" sz="1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www.facebook.com/ProfessorZuckermann</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000" b="0"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p:txBody>
      </p:sp>
      <p:pic>
        <p:nvPicPr>
          <p:cNvPr id="155652" name="Picture 3"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3" name="TextBox 1"/>
          <p:cNvSpPr txBox="1">
            <a:spLocks noChangeArrowheads="1"/>
          </p:cNvSpPr>
          <p:nvPr/>
        </p:nvSpPr>
        <p:spPr bwMode="auto">
          <a:xfrm>
            <a:off x="2771775" y="6508750"/>
            <a:ext cx="3240088"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AU" altLang="en-US" sz="1700" b="1" i="0" u="none" strike="noStrike" kern="1200" cap="none" spc="0" normalizeH="0" baseline="0" noProof="0" dirty="0" smtClean="0">
                <a:ln>
                  <a:noFill/>
                </a:ln>
                <a:solidFill>
                  <a:srgbClr val="FFFF00"/>
                </a:solidFill>
                <a:effectLst/>
                <a:uLnTx/>
                <a:uFillTx/>
                <a:latin typeface="Times" pitchFamily="-84" charset="0"/>
                <a:ea typeface="MS PGothic"/>
                <a:cs typeface="+mn-cs"/>
              </a:rPr>
              <a:t>Professor Ghil‘ad Zuckermann</a:t>
            </a:r>
          </a:p>
        </p:txBody>
      </p:sp>
    </p:spTree>
    <p:extLst>
      <p:ext uri="{BB962C8B-B14F-4D97-AF65-F5344CB8AC3E}">
        <p14:creationId xmlns:p14="http://schemas.microsoft.com/office/powerpoint/2010/main" xmlns="" val="4130021202"/>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Autofit/>
          </a:bodyPr>
          <a:lstStyle/>
          <a:p>
            <a:r>
              <a:rPr lang="en-GB" sz="1800" b="1" dirty="0" smtClean="0"/>
              <a:t>Main sources (including detailed discussion of theoretical and practical implications, </a:t>
            </a:r>
            <a:r>
              <a:rPr lang="en-GB" sz="1800" b="1" dirty="0" err="1" smtClean="0"/>
              <a:t>polychronic</a:t>
            </a:r>
            <a:r>
              <a:rPr lang="en-GB" sz="1800" b="1" dirty="0" smtClean="0"/>
              <a:t> analysis of 200 more PSMs, and </a:t>
            </a:r>
            <a:r>
              <a:rPr lang="en-GB" sz="1800" b="1" u="sng" dirty="0" smtClean="0"/>
              <a:t>full bibliographical references</a:t>
            </a:r>
            <a:r>
              <a:rPr lang="en-GB" sz="1800" b="1" dirty="0" smtClean="0"/>
              <a:t>):</a:t>
            </a:r>
            <a:endParaRPr lang="en-AU" sz="1800" dirty="0"/>
          </a:p>
        </p:txBody>
      </p:sp>
      <p:sp>
        <p:nvSpPr>
          <p:cNvPr id="3" name="Content Placeholder 2"/>
          <p:cNvSpPr>
            <a:spLocks noGrp="1"/>
          </p:cNvSpPr>
          <p:nvPr>
            <p:ph idx="1"/>
          </p:nvPr>
        </p:nvSpPr>
        <p:spPr/>
        <p:txBody>
          <a:bodyPr>
            <a:normAutofit fontScale="77500" lnSpcReduction="20000"/>
          </a:bodyPr>
          <a:lstStyle/>
          <a:p>
            <a:pPr hangingPunct="0">
              <a:buNone/>
            </a:pPr>
            <a:r>
              <a:rPr lang="en-GB" dirty="0" smtClean="0"/>
              <a:t>Sapir, Y. and Zuckermann, G. </a:t>
            </a:r>
            <a:r>
              <a:rPr lang="en-US" dirty="0" smtClean="0"/>
              <a:t>2008</a:t>
            </a:r>
            <a:r>
              <a:rPr lang="en-GB" dirty="0" smtClean="0"/>
              <a:t>. </a:t>
            </a:r>
            <a:r>
              <a:rPr lang="en-US" dirty="0" smtClean="0"/>
              <a:t>‘Icelandic: </a:t>
            </a:r>
            <a:r>
              <a:rPr lang="en-US" dirty="0" err="1" smtClean="0"/>
              <a:t>Phonosemantic</a:t>
            </a:r>
            <a:r>
              <a:rPr lang="en-US" dirty="0" smtClean="0"/>
              <a:t> Matching’, pp. 19-43 (Chapter 2) of Judith </a:t>
            </a:r>
            <a:r>
              <a:rPr lang="en-US" dirty="0" err="1" smtClean="0"/>
              <a:t>Rosenhouse</a:t>
            </a:r>
            <a:r>
              <a:rPr lang="en-US" dirty="0" smtClean="0"/>
              <a:t> and </a:t>
            </a:r>
            <a:r>
              <a:rPr lang="en-US" dirty="0" err="1" smtClean="0"/>
              <a:t>Rotem</a:t>
            </a:r>
            <a:r>
              <a:rPr lang="en-US" dirty="0" smtClean="0"/>
              <a:t> </a:t>
            </a:r>
            <a:r>
              <a:rPr lang="en-US" dirty="0" err="1" smtClean="0"/>
              <a:t>Kowner</a:t>
            </a:r>
            <a:r>
              <a:rPr lang="en-US" dirty="0" smtClean="0"/>
              <a:t> (</a:t>
            </a:r>
            <a:r>
              <a:rPr lang="en-US" dirty="0" err="1" smtClean="0"/>
              <a:t>eds</a:t>
            </a:r>
            <a:r>
              <a:rPr lang="en-US" dirty="0" smtClean="0"/>
              <a:t>), </a:t>
            </a:r>
            <a:r>
              <a:rPr lang="en-GB" i="1" dirty="0" smtClean="0"/>
              <a:t>Globally Speaking: Motives for Adopting English Vocabulary in Other Languages.</a:t>
            </a:r>
            <a:r>
              <a:rPr lang="en-GB" dirty="0" smtClean="0"/>
              <a:t> </a:t>
            </a:r>
            <a:r>
              <a:rPr lang="en-GB" dirty="0" err="1" smtClean="0"/>
              <a:t>Clevedon</a:t>
            </a:r>
            <a:r>
              <a:rPr lang="en-GB" dirty="0" smtClean="0"/>
              <a:t> – Buffalo – Toronto: Multilingual Matters.</a:t>
            </a:r>
            <a:endParaRPr lang="en-AU" dirty="0" smtClean="0"/>
          </a:p>
          <a:p>
            <a:pPr hangingPunct="0">
              <a:buNone/>
            </a:pPr>
            <a:r>
              <a:rPr lang="en-US" dirty="0" smtClean="0"/>
              <a:t> </a:t>
            </a:r>
            <a:endParaRPr lang="en-AU" dirty="0" smtClean="0"/>
          </a:p>
          <a:p>
            <a:pPr hangingPunct="0">
              <a:buNone/>
            </a:pPr>
            <a:r>
              <a:rPr lang="en-GB" dirty="0" smtClean="0"/>
              <a:t>Zuckermann, G. 2003. </a:t>
            </a:r>
            <a:r>
              <a:rPr lang="en-GB" b="1" i="1" dirty="0" smtClean="0"/>
              <a:t>Language Contact and Lexical Enrichment in Israeli Hebrew</a:t>
            </a:r>
            <a:r>
              <a:rPr lang="en-GB" dirty="0" smtClean="0"/>
              <a:t>. London – New York: Palgrave Macmillan. [http://www.zu</a:t>
            </a:r>
            <a:r>
              <a:rPr lang="en-GB" b="1" dirty="0" smtClean="0"/>
              <a:t>ck</a:t>
            </a:r>
            <a:r>
              <a:rPr lang="en-GB" dirty="0" smtClean="0"/>
              <a:t>erma</a:t>
            </a:r>
            <a:r>
              <a:rPr lang="en-GB" b="1" dirty="0" smtClean="0"/>
              <a:t>nn</a:t>
            </a:r>
            <a:r>
              <a:rPr lang="en-GB" dirty="0" smtClean="0"/>
              <a:t>.org/enrichment.html] </a:t>
            </a:r>
            <a:endParaRPr lang="en-AU" dirty="0" smtClean="0"/>
          </a:p>
          <a:p>
            <a:pPr hangingPunct="0">
              <a:buNone/>
            </a:pPr>
            <a:r>
              <a:rPr lang="en-GB" dirty="0" smtClean="0"/>
              <a:t> </a:t>
            </a:r>
            <a:endParaRPr lang="en-AU" dirty="0" smtClean="0"/>
          </a:p>
          <a:p>
            <a:pPr hangingPunct="0">
              <a:buNone/>
            </a:pPr>
            <a:r>
              <a:rPr lang="en-GB" dirty="0" smtClean="0"/>
              <a:t>Zuckermann, G. 2003. ‘Language Contact and Globalisation: The Camouflaged Influence of English on the World’s Languages – with special attention to Israeli (sic) and Mandarin’. </a:t>
            </a:r>
            <a:r>
              <a:rPr lang="en-GB" i="1" dirty="0" smtClean="0"/>
              <a:t>Cambridge Review of International Affairs </a:t>
            </a:r>
            <a:r>
              <a:rPr lang="en-GB" dirty="0" smtClean="0"/>
              <a:t>16.2: 287-307.</a:t>
            </a:r>
            <a:endParaRPr lang="en-AU" dirty="0" smtClean="0"/>
          </a:p>
          <a:p>
            <a:pPr hangingPunct="0">
              <a:buNone/>
            </a:pPr>
            <a:r>
              <a:rPr lang="en-GB" b="1" dirty="0" smtClean="0"/>
              <a:t> </a:t>
            </a:r>
            <a:endParaRPr lang="en-AU" dirty="0" smtClean="0"/>
          </a:p>
          <a:p>
            <a:pPr hangingPunct="0">
              <a:buNone/>
            </a:pPr>
            <a:r>
              <a:rPr lang="en-GB" dirty="0" smtClean="0"/>
              <a:t>Zuckermann, G. 2004. ‘Cultural </a:t>
            </a:r>
            <a:r>
              <a:rPr lang="en-GB" dirty="0" err="1" smtClean="0"/>
              <a:t>Hybridity</a:t>
            </a:r>
            <a:r>
              <a:rPr lang="en-GB" dirty="0" smtClean="0"/>
              <a:t>: </a:t>
            </a:r>
            <a:r>
              <a:rPr lang="en-GB" dirty="0" err="1" smtClean="0"/>
              <a:t>Multisourced</a:t>
            </a:r>
            <a:r>
              <a:rPr lang="en-GB" dirty="0" smtClean="0"/>
              <a:t> </a:t>
            </a:r>
            <a:r>
              <a:rPr lang="en-GB" dirty="0" err="1" smtClean="0"/>
              <a:t>Neologization</a:t>
            </a:r>
            <a:r>
              <a:rPr lang="en-GB" dirty="0" smtClean="0"/>
              <a:t> in “Reinvented” Languages and in Languages with “</a:t>
            </a:r>
            <a:r>
              <a:rPr lang="en-GB" dirty="0" err="1" smtClean="0"/>
              <a:t>Phono</a:t>
            </a:r>
            <a:r>
              <a:rPr lang="en-GB" dirty="0" smtClean="0"/>
              <a:t>-Logographic” Script’. </a:t>
            </a:r>
            <a:r>
              <a:rPr lang="en-GB" i="1" dirty="0" smtClean="0"/>
              <a:t>Languages in Contrast</a:t>
            </a:r>
            <a:r>
              <a:rPr lang="en-GB" dirty="0" smtClean="0"/>
              <a:t> 4.2: 281-318.</a:t>
            </a:r>
            <a:endParaRPr lang="en-AU" dirty="0" smtClean="0"/>
          </a:p>
          <a:p>
            <a:pPr>
              <a:buNone/>
            </a:pPr>
            <a:endParaRPr lang="en-AU"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sp>
        <p:nvSpPr>
          <p:cNvPr id="6" name="TextBox 5"/>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1456077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normAutofit/>
          </a:bodyPr>
          <a:lstStyle/>
          <a:p>
            <a:r>
              <a:rPr lang="en-GB" sz="2400" b="1" dirty="0" smtClean="0"/>
              <a:t>On multiple causation and </a:t>
            </a:r>
            <a:r>
              <a:rPr lang="en-GB" sz="2400" b="1" dirty="0" err="1" smtClean="0"/>
              <a:t>hybridity</a:t>
            </a:r>
            <a:r>
              <a:rPr lang="en-GB" sz="2400" b="1" dirty="0" smtClean="0"/>
              <a:t>, see also</a:t>
            </a:r>
            <a:endParaRPr lang="en-AU" sz="2400" dirty="0"/>
          </a:p>
        </p:txBody>
      </p:sp>
      <p:sp>
        <p:nvSpPr>
          <p:cNvPr id="3" name="Content Placeholder 2"/>
          <p:cNvSpPr>
            <a:spLocks noGrp="1"/>
          </p:cNvSpPr>
          <p:nvPr>
            <p:ph idx="1"/>
          </p:nvPr>
        </p:nvSpPr>
        <p:spPr>
          <a:xfrm>
            <a:off x="467544" y="692696"/>
            <a:ext cx="8496944" cy="5832648"/>
          </a:xfrm>
        </p:spPr>
        <p:txBody>
          <a:bodyPr>
            <a:noAutofit/>
          </a:bodyPr>
          <a:lstStyle/>
          <a:p>
            <a:pPr hangingPunct="0">
              <a:buNone/>
            </a:pPr>
            <a:r>
              <a:rPr lang="en-GB" sz="1800" dirty="0" err="1" smtClean="0"/>
              <a:t>Yadin</a:t>
            </a:r>
            <a:r>
              <a:rPr lang="en-GB" sz="1800" dirty="0" smtClean="0"/>
              <a:t>, A. and Zuckermann, G. 2010. ‘</a:t>
            </a:r>
            <a:r>
              <a:rPr lang="en-GB" sz="1800" i="1" dirty="0" err="1" smtClean="0"/>
              <a:t>Blorít</a:t>
            </a:r>
            <a:r>
              <a:rPr lang="en-GB" sz="1800" dirty="0" smtClean="0"/>
              <a:t>: Pagans’ Mohawk or </a:t>
            </a:r>
            <a:r>
              <a:rPr lang="en-GB" sz="1800" dirty="0" err="1" smtClean="0"/>
              <a:t>Sabras</a:t>
            </a:r>
            <a:r>
              <a:rPr lang="en-GB" sz="1800" dirty="0" smtClean="0"/>
              <a:t>’ Forelock?: Ideological </a:t>
            </a:r>
            <a:r>
              <a:rPr lang="en-AU" sz="1800" dirty="0" smtClean="0"/>
              <a:t>Secularization of Hebrew Terms in Socialist Zionist Israeli’, pp. 84-125 (Chapter 6) of ‘</a:t>
            </a:r>
            <a:r>
              <a:rPr lang="en-GB" sz="1800" dirty="0" smtClean="0"/>
              <a:t>Tope </a:t>
            </a:r>
            <a:r>
              <a:rPr lang="en-GB" sz="1800" dirty="0" err="1" smtClean="0"/>
              <a:t>Omoniyi</a:t>
            </a:r>
            <a:r>
              <a:rPr lang="en-GB" sz="1800" dirty="0" smtClean="0"/>
              <a:t> (ed.), </a:t>
            </a:r>
            <a:r>
              <a:rPr lang="en-GB" sz="1800" i="1" dirty="0" smtClean="0"/>
              <a:t>The Sociology of Language and Religion: Change, Conflict and Accommodation. </a:t>
            </a:r>
            <a:r>
              <a:rPr lang="en-GB" sz="1800" dirty="0" smtClean="0"/>
              <a:t>London – New York: Palgrave Macmillan.</a:t>
            </a:r>
            <a:endParaRPr lang="en-AU" sz="1800" dirty="0" smtClean="0"/>
          </a:p>
          <a:p>
            <a:pPr hangingPunct="0">
              <a:buNone/>
            </a:pPr>
            <a:r>
              <a:rPr lang="en-AU" sz="1800" dirty="0" smtClean="0"/>
              <a:t> </a:t>
            </a:r>
            <a:r>
              <a:rPr lang="en-GB" sz="1800" dirty="0" smtClean="0"/>
              <a:t>Zuckermann, G.  2006. ‘A New Vision for Israeli Hebrew: Theoretical and Practical Implications of Analysing Israel's Main Language as a Semi-Engineered </a:t>
            </a:r>
            <a:r>
              <a:rPr lang="en-GB" sz="1800" dirty="0" err="1" smtClean="0"/>
              <a:t>Semito</a:t>
            </a:r>
            <a:r>
              <a:rPr lang="en-GB" sz="1800" dirty="0" smtClean="0"/>
              <a:t>-European Hybrid Language’. </a:t>
            </a:r>
            <a:r>
              <a:rPr lang="en-GB" sz="1800" i="1" dirty="0" smtClean="0"/>
              <a:t>Journal of Modern Jewish Studies</a:t>
            </a:r>
            <a:r>
              <a:rPr lang="en-GB" sz="1800" dirty="0" smtClean="0"/>
              <a:t> 5: 57-71.</a:t>
            </a:r>
            <a:endParaRPr lang="en-AU" sz="1800" dirty="0" smtClean="0"/>
          </a:p>
          <a:p>
            <a:pPr hangingPunct="0">
              <a:buNone/>
            </a:pPr>
            <a:r>
              <a:rPr lang="en-GB" sz="1800" dirty="0" smtClean="0"/>
              <a:t> Zuckermann, G. 2008. </a:t>
            </a:r>
            <a:r>
              <a:rPr lang="en-GB" sz="1800" b="1" i="1" dirty="0" err="1" smtClean="0"/>
              <a:t>Israelít</a:t>
            </a:r>
            <a:r>
              <a:rPr lang="en-GB" sz="1800" b="1" i="1" dirty="0" smtClean="0"/>
              <a:t> </a:t>
            </a:r>
            <a:r>
              <a:rPr lang="en-GB" sz="1800" b="1" i="1" dirty="0" err="1" smtClean="0"/>
              <a:t>safá</a:t>
            </a:r>
            <a:r>
              <a:rPr lang="en-GB" sz="1800" b="1" i="1" dirty="0" smtClean="0"/>
              <a:t> </a:t>
            </a:r>
            <a:r>
              <a:rPr lang="en-GB" sz="1800" b="1" i="1" dirty="0" err="1" smtClean="0"/>
              <a:t>yafá</a:t>
            </a:r>
            <a:r>
              <a:rPr lang="en-GB" sz="1800" b="1" i="1" dirty="0" smtClean="0"/>
              <a:t> (Israeli – A Beautiful Language)</a:t>
            </a:r>
            <a:r>
              <a:rPr lang="en-GB" sz="1800" b="1" dirty="0" smtClean="0"/>
              <a:t>.</a:t>
            </a:r>
            <a:r>
              <a:rPr lang="en-GB" sz="1800" dirty="0" smtClean="0"/>
              <a:t> Tel Aviv: Am </a:t>
            </a:r>
            <a:r>
              <a:rPr lang="en-GB" sz="1800" dirty="0" err="1" smtClean="0"/>
              <a:t>Oved</a:t>
            </a:r>
            <a:r>
              <a:rPr lang="en-GB" sz="1800" dirty="0" smtClean="0"/>
              <a:t>. [</a:t>
            </a:r>
            <a:r>
              <a:rPr lang="en-US" sz="1800" dirty="0" smtClean="0"/>
              <a:t>http://www.zu</a:t>
            </a:r>
            <a:r>
              <a:rPr lang="en-US" sz="1800" b="1" dirty="0" smtClean="0"/>
              <a:t>ck</a:t>
            </a:r>
            <a:r>
              <a:rPr lang="en-US" sz="1800" dirty="0" smtClean="0"/>
              <a:t>erma</a:t>
            </a:r>
            <a:r>
              <a:rPr lang="en-US" sz="1800" b="1" dirty="0" smtClean="0"/>
              <a:t>nn</a:t>
            </a:r>
            <a:r>
              <a:rPr lang="en-US" sz="1800" dirty="0" smtClean="0"/>
              <a:t>.org/israelit.html]</a:t>
            </a:r>
            <a:endParaRPr lang="en-AU" sz="1800" dirty="0" smtClean="0"/>
          </a:p>
          <a:p>
            <a:pPr hangingPunct="0">
              <a:buNone/>
            </a:pPr>
            <a:r>
              <a:rPr lang="en-GB" sz="1800" dirty="0" smtClean="0"/>
              <a:t> Zuckermann, G. 2008. ‘“Realistic Prescriptivism”: </a:t>
            </a:r>
            <a:r>
              <a:rPr lang="en-AU" sz="1800" dirty="0" smtClean="0"/>
              <a:t>The Academy of the </a:t>
            </a:r>
            <a:r>
              <a:rPr lang="en-AU" sz="1800" u="sng" dirty="0" smtClean="0"/>
              <a:t>Hebrew</a:t>
            </a:r>
            <a:r>
              <a:rPr lang="en-AU" sz="1800" dirty="0" smtClean="0"/>
              <a:t> Language, its Campaign of “Good Grammar” and </a:t>
            </a:r>
            <a:r>
              <a:rPr lang="en-AU" sz="1800" i="1" dirty="0" err="1" smtClean="0"/>
              <a:t>Lexpionage</a:t>
            </a:r>
            <a:r>
              <a:rPr lang="en-AU" sz="1800" dirty="0" smtClean="0"/>
              <a:t>, and the Native </a:t>
            </a:r>
            <a:r>
              <a:rPr lang="en-AU" sz="1800" u="sng" dirty="0" smtClean="0"/>
              <a:t>Israeli</a:t>
            </a:r>
            <a:r>
              <a:rPr lang="en-AU" sz="1800" dirty="0" smtClean="0"/>
              <a:t> Speakers’. </a:t>
            </a:r>
            <a:r>
              <a:rPr lang="en-GB" sz="1800" i="1" dirty="0" smtClean="0"/>
              <a:t>Israel Studies in Language and Society </a:t>
            </a:r>
            <a:r>
              <a:rPr lang="en-GB" sz="1800" dirty="0" smtClean="0"/>
              <a:t>1.1: 135-154.</a:t>
            </a:r>
            <a:endParaRPr lang="en-AU" sz="1800" dirty="0" smtClean="0"/>
          </a:p>
          <a:p>
            <a:pPr hangingPunct="0">
              <a:buNone/>
            </a:pPr>
            <a:r>
              <a:rPr lang="en-GB" sz="1800" dirty="0" smtClean="0"/>
              <a:t> Zuckermann, G. 2009. </a:t>
            </a:r>
            <a:r>
              <a:rPr lang="en-US" sz="1800" dirty="0" smtClean="0"/>
              <a:t>“</a:t>
            </a:r>
            <a:r>
              <a:rPr lang="en-US" sz="1800" dirty="0" err="1" smtClean="0"/>
              <a:t>Hybridity</a:t>
            </a:r>
            <a:r>
              <a:rPr lang="en-US" sz="1800" dirty="0" smtClean="0"/>
              <a:t> versus </a:t>
            </a:r>
            <a:r>
              <a:rPr lang="en-US" sz="1800" dirty="0" err="1" smtClean="0"/>
              <a:t>Revivability</a:t>
            </a:r>
            <a:r>
              <a:rPr lang="en-US" sz="1800" dirty="0" smtClean="0"/>
              <a:t>: Multiple Causation, Forms and Patterns”. </a:t>
            </a:r>
            <a:r>
              <a:rPr lang="en-US" sz="1800" i="1" dirty="0" smtClean="0"/>
              <a:t>Journal of Language Contact</a:t>
            </a:r>
            <a:r>
              <a:rPr lang="en-US" sz="1800" dirty="0" smtClean="0"/>
              <a:t>, </a:t>
            </a:r>
            <a:r>
              <a:rPr lang="en-US" sz="1800" dirty="0" err="1" smtClean="0"/>
              <a:t>Varia</a:t>
            </a:r>
            <a:r>
              <a:rPr lang="en-US" sz="1800" dirty="0" smtClean="0"/>
              <a:t> 2: 40-67.</a:t>
            </a:r>
            <a:endParaRPr lang="en-AU" sz="1800" dirty="0" smtClean="0"/>
          </a:p>
          <a:p>
            <a:pPr hangingPunct="0">
              <a:buNone/>
            </a:pPr>
            <a:r>
              <a:rPr lang="en-US" sz="1800" dirty="0" smtClean="0"/>
              <a:t> </a:t>
            </a:r>
            <a:r>
              <a:rPr lang="en-GB" sz="1800" dirty="0" smtClean="0"/>
              <a:t>Zuckermann, G. </a:t>
            </a:r>
            <a:r>
              <a:rPr lang="en-US" sz="1800" dirty="0" smtClean="0"/>
              <a:t>2011. </a:t>
            </a:r>
            <a:r>
              <a:rPr lang="en-AU" sz="1800" dirty="0" smtClean="0"/>
              <a:t>‘Toponymy and Monopoly: One Toponym, Two Parents – Ideological </a:t>
            </a:r>
            <a:r>
              <a:rPr lang="en-AU" sz="1800" dirty="0" err="1" smtClean="0"/>
              <a:t>Hebraization</a:t>
            </a:r>
            <a:r>
              <a:rPr lang="en-AU" sz="1800" dirty="0" smtClean="0"/>
              <a:t> of Arabic Place Names in the Israeli Language’, </a:t>
            </a:r>
            <a:r>
              <a:rPr lang="en-AU" sz="1800" i="1" dirty="0" err="1" smtClean="0"/>
              <a:t>Onoma</a:t>
            </a:r>
            <a:r>
              <a:rPr lang="en-AU" sz="1800" i="1" dirty="0" smtClean="0"/>
              <a:t> </a:t>
            </a:r>
            <a:r>
              <a:rPr lang="en-AU" sz="1800" dirty="0" smtClean="0"/>
              <a:t>41.</a:t>
            </a:r>
          </a:p>
          <a:p>
            <a:pPr hangingPunct="0">
              <a:buNone/>
            </a:pPr>
            <a:r>
              <a:rPr lang="en-AU" sz="1800" dirty="0" smtClean="0"/>
              <a:t> </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sp>
        <p:nvSpPr>
          <p:cNvPr id="7" name="TextBox 6"/>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519772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24" y="-20389"/>
            <a:ext cx="8229600" cy="850106"/>
          </a:xfrm>
        </p:spPr>
        <p:txBody>
          <a:bodyPr>
            <a:normAutofit/>
          </a:bodyPr>
          <a:lstStyle/>
          <a:p>
            <a:r>
              <a:rPr lang="en-GB" sz="2400" b="1" dirty="0" smtClean="0"/>
              <a:t>Cont.</a:t>
            </a:r>
            <a:endParaRPr lang="en-AU" sz="2400" dirty="0"/>
          </a:p>
        </p:txBody>
      </p:sp>
      <p:sp>
        <p:nvSpPr>
          <p:cNvPr id="3" name="Content Placeholder 2"/>
          <p:cNvSpPr>
            <a:spLocks noGrp="1"/>
          </p:cNvSpPr>
          <p:nvPr>
            <p:ph idx="1"/>
          </p:nvPr>
        </p:nvSpPr>
        <p:spPr>
          <a:xfrm>
            <a:off x="396424" y="636438"/>
            <a:ext cx="8496944" cy="5832648"/>
          </a:xfrm>
        </p:spPr>
        <p:txBody>
          <a:bodyPr>
            <a:noAutofit/>
          </a:bodyPr>
          <a:lstStyle/>
          <a:p>
            <a:pPr hangingPunct="0">
              <a:buNone/>
            </a:pPr>
            <a:r>
              <a:rPr lang="en-GB" sz="1800" dirty="0"/>
              <a:t>Zuckermann, G. 2011. “</a:t>
            </a:r>
            <a:r>
              <a:rPr lang="en-GB" sz="1800" i="1" dirty="0"/>
              <a:t>Hebrew</a:t>
            </a:r>
            <a:r>
              <a:rPr lang="en-GB" sz="1800" dirty="0"/>
              <a:t> Revivalists’ Goals vis-à-vis the Emerging </a:t>
            </a:r>
            <a:r>
              <a:rPr lang="en-GB" sz="1800" i="1" dirty="0"/>
              <a:t>Israeli</a:t>
            </a:r>
            <a:r>
              <a:rPr lang="en-GB" sz="1800" dirty="0"/>
              <a:t> Language” in Joshua A. Fishman and Ofelia </a:t>
            </a:r>
            <a:r>
              <a:rPr lang="en-GB" sz="1800" dirty="0" err="1"/>
              <a:t>García</a:t>
            </a:r>
            <a:r>
              <a:rPr lang="en-GB" sz="1800" dirty="0"/>
              <a:t> (</a:t>
            </a:r>
            <a:r>
              <a:rPr lang="en-GB" sz="1800" dirty="0" err="1"/>
              <a:t>eds</a:t>
            </a:r>
            <a:r>
              <a:rPr lang="en-GB" sz="1800" dirty="0"/>
              <a:t>), </a:t>
            </a:r>
            <a:r>
              <a:rPr lang="en-GB" sz="1800" i="1" dirty="0"/>
              <a:t>Success and Failure Continuum</a:t>
            </a:r>
            <a:r>
              <a:rPr lang="en-GB" sz="1800" dirty="0"/>
              <a:t> (Volume II of </a:t>
            </a:r>
            <a:r>
              <a:rPr lang="en-GB" sz="1800" i="1" dirty="0"/>
              <a:t>Handbook of Language and Ethnic Identity</a:t>
            </a:r>
            <a:r>
              <a:rPr lang="en-GB" sz="1800" dirty="0"/>
              <a:t>), Oxford University Press.</a:t>
            </a:r>
            <a:endParaRPr lang="en-AU" sz="1800" dirty="0"/>
          </a:p>
          <a:p>
            <a:pPr hangingPunct="0">
              <a:buNone/>
            </a:pPr>
            <a:r>
              <a:rPr lang="en-AU" sz="1800" dirty="0" smtClean="0"/>
              <a:t>Zuckermann</a:t>
            </a:r>
            <a:r>
              <a:rPr lang="en-AU" sz="1800" dirty="0"/>
              <a:t>, Ghil‘ad &amp; Walsh, Michael 2011."Stop, Revive, Survive!: Lessons from the Hebrew Revival Applicable to the Reclamation, Maintenance and Empowerment of Aboriginal Languages and Cultures". Australian Journal of Linguistics 31: 111-127. </a:t>
            </a:r>
            <a:r>
              <a:rPr lang="en-AU" sz="1800" u="sng" dirty="0">
                <a:hlinkClick r:id="rId2"/>
              </a:rPr>
              <a:t>http://www.zuckermann.org/pdf/Revival_Linguistics.pdf</a:t>
            </a:r>
            <a:r>
              <a:rPr lang="en-AU" sz="1800" dirty="0"/>
              <a:t> </a:t>
            </a:r>
            <a:endParaRPr lang="en-AU" sz="1800" dirty="0" smtClean="0"/>
          </a:p>
          <a:p>
            <a:pPr hangingPunct="0">
              <a:buNone/>
            </a:pPr>
            <a:r>
              <a:rPr lang="en-AU" sz="1800" dirty="0"/>
              <a:t>	</a:t>
            </a:r>
            <a:r>
              <a:rPr lang="en-AU" sz="1800" dirty="0" smtClean="0"/>
              <a:t>Also </a:t>
            </a:r>
            <a:r>
              <a:rPr lang="en-AU" sz="1800" dirty="0"/>
              <a:t>published as Chapter 28 of Making Sense of Language Readings in Culture and Communication (2012), Second Edition, edited by Susan D. </a:t>
            </a:r>
            <a:r>
              <a:rPr lang="en-AU" sz="1800" dirty="0" smtClean="0"/>
              <a:t>Blum</a:t>
            </a:r>
          </a:p>
          <a:p>
            <a:pPr hangingPunct="0">
              <a:buNone/>
            </a:pPr>
            <a:r>
              <a:rPr lang="en-AU" sz="1800" dirty="0" smtClean="0"/>
              <a:t>Zuckermann</a:t>
            </a:r>
            <a:r>
              <a:rPr lang="en-AU" sz="1800" dirty="0"/>
              <a:t>, Ghil‘ad, </a:t>
            </a:r>
            <a:r>
              <a:rPr lang="en-AU" sz="1800" dirty="0" err="1"/>
              <a:t>Shiori</a:t>
            </a:r>
            <a:r>
              <a:rPr lang="en-AU" sz="1800" dirty="0"/>
              <a:t> </a:t>
            </a:r>
            <a:r>
              <a:rPr lang="en-AU" sz="1800" dirty="0" err="1"/>
              <a:t>Shakuto-Neoh</a:t>
            </a:r>
            <a:r>
              <a:rPr lang="en-AU" sz="1800" dirty="0"/>
              <a:t> and Giovanni Matteo </a:t>
            </a:r>
            <a:r>
              <a:rPr lang="en-AU" sz="1800" dirty="0" err="1"/>
              <a:t>Quer</a:t>
            </a:r>
            <a:r>
              <a:rPr lang="en-AU" sz="1800" dirty="0"/>
              <a:t> 2014. ‘Native Tongue Title: Proposed Compensation for the Loss of Aboriginal Languages’, Australian Aboriginal Studies (AAS) 2014/1: 55-71. </a:t>
            </a:r>
            <a:r>
              <a:rPr lang="en-AU" sz="1800" u="sng" dirty="0">
                <a:hlinkClick r:id="rId3"/>
              </a:rPr>
              <a:t>http://www.professorzuckermann.com/#!</a:t>
            </a:r>
            <a:r>
              <a:rPr lang="en-AU" sz="1800" u="sng" dirty="0" smtClean="0">
                <a:hlinkClick r:id="rId3"/>
              </a:rPr>
              <a:t>native-tongue-title/cufd</a:t>
            </a:r>
            <a:endParaRPr lang="en-AU" sz="1800" dirty="0" smtClean="0"/>
          </a:p>
          <a:p>
            <a:pPr hangingPunct="0">
              <a:buNone/>
            </a:pPr>
            <a:r>
              <a:rPr lang="en-AU" sz="1800" dirty="0" smtClean="0"/>
              <a:t>Zuckermann</a:t>
            </a:r>
            <a:r>
              <a:rPr lang="en-AU" sz="1800" dirty="0"/>
              <a:t>, Ghil‘ad &amp; Walsh, Michael 2014. ‘“Our Ancestors Are Happy!”: </a:t>
            </a:r>
            <a:r>
              <a:rPr lang="en-AU" sz="1800" dirty="0" err="1"/>
              <a:t>Revivalistics</a:t>
            </a:r>
            <a:r>
              <a:rPr lang="en-AU" sz="1800" dirty="0"/>
              <a:t> in the Service of Indigenous Wellbeing’, pp. 113-119 of Foundation for Endangered Languages XVIII. Naha, Ryukyuan Island, Okinawa, Japan. </a:t>
            </a:r>
            <a:r>
              <a:rPr lang="en-AU" sz="1800" u="sng" dirty="0">
                <a:hlinkClick r:id="rId3"/>
              </a:rPr>
              <a:t>http://www.professorzuckermann.com/#!our-ancestors-are-happy-/c1bgt</a:t>
            </a:r>
            <a:endParaRPr lang="en-AU" sz="1800" dirty="0" smtClean="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sp>
        <p:nvSpPr>
          <p:cNvPr id="7" name="TextBox 6"/>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xmlns="" val="2089911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abraham"/>
          <p:cNvPicPr>
            <a:picLocks noChangeAspect="1" noChangeArrowheads="1"/>
          </p:cNvPicPr>
          <p:nvPr/>
        </p:nvPicPr>
        <p:blipFill>
          <a:blip r:embed="rId3" cstate="print">
            <a:extLst>
              <a:ext uri="{28A0092B-C50C-407E-A947-70E740481C1C}">
                <a14:useLocalDpi xmlns:a14="http://schemas.microsoft.com/office/drawing/2010/main" xmlns="" val="0"/>
              </a:ext>
            </a:extLst>
          </a:blip>
          <a:srcRect t="2946" b="7732"/>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1" name="TextBox 4"/>
          <p:cNvSpPr txBox="1">
            <a:spLocks noChangeArrowheads="1"/>
          </p:cNvSpPr>
          <p:nvPr/>
        </p:nvSpPr>
        <p:spPr bwMode="auto">
          <a:xfrm>
            <a:off x="323850" y="266700"/>
            <a:ext cx="8712200" cy="531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36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mn-cs"/>
              </a:rPr>
              <a:t>Professor Ghil‘ad Zuckermann </a:t>
            </a:r>
            <a:r>
              <a:rPr kumimoji="0" lang="en-AU" altLang="en-US" sz="3600" b="0" i="0" u="none" strike="noStrike" kern="1200" cap="none" spc="0" normalizeH="0" baseline="0" noProof="0" dirty="0" err="1" smtClean="0">
                <a:ln>
                  <a:noFill/>
                </a:ln>
                <a:solidFill>
                  <a:srgbClr val="000000"/>
                </a:solidFill>
                <a:effectLst/>
                <a:uLnTx/>
                <a:uFillTx/>
                <a:latin typeface="Times New Roman" pitchFamily="18" charset="0"/>
                <a:ea typeface="MS PGothic" pitchFamily="34" charset="-128"/>
                <a:cs typeface="Times New Roman" pitchFamily="18" charset="0"/>
              </a:rPr>
              <a:t>诸葛漫</a:t>
            </a:r>
            <a:endParaRPr kumimoji="0" lang="en-AU" altLang="en-US" sz="3600" b="0" i="0" u="none" strike="noStrike" kern="1200" cap="none" spc="0" normalizeH="0" baseline="0" noProof="0" dirty="0" smtClean="0">
              <a:ln>
                <a:noFill/>
              </a:ln>
              <a:solidFill>
                <a:srgbClr val="000000"/>
              </a:solidFill>
              <a:effectLst/>
              <a:uLnTx/>
              <a:uFillTx/>
              <a:latin typeface="Times New Roman" pitchFamily="18"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DPhil (Oxford), PhD (Cambridge, titular)</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9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r>
              <a:rPr kumimoji="0" lang="en-AU" altLang="en-US" sz="2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Chair of Linguistics &amp; Endangered Languages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The University of Adelaide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5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endParaRPr kumimoji="0" lang="en-AU" altLang="en-US" sz="11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ghilad.zuckermann@adelaide.edu.au</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altLang="en-US" sz="2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9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8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www.adelaide.edu.au/directory/ghilad.zuckermann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8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8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10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a:t>
            </a:r>
            <a:endParaRPr kumimoji="0" lang="en-AU" altLang="en-US" sz="12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AU" altLang="en-US" sz="2400" b="1" i="0" u="none" strike="noStrike" kern="1200" cap="none" spc="0" normalizeH="0" baseline="0" noProof="0" dirty="0" smtClean="0">
                <a:ln>
                  <a:noFill/>
                </a:ln>
                <a:solidFill>
                  <a:srgbClr val="FF0000"/>
                </a:solidFill>
                <a:effectLst/>
                <a:uLnTx/>
                <a:uFillTx/>
                <a:latin typeface="Times" pitchFamily="-84" charset="0"/>
                <a:ea typeface="MS PGothic" pitchFamily="34" charset="-128"/>
                <a:cs typeface="Times New Roman" pitchFamily="18" charset="0"/>
              </a:rPr>
              <a:t>                    www.facebook.com/ProfessorZuckermann</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AU" altLang="en-US" sz="2000" b="0" i="0" u="none" strike="noStrike" kern="1200" cap="none" spc="0" normalizeH="0" baseline="0" noProof="0" dirty="0" smtClean="0">
              <a:ln>
                <a:noFill/>
              </a:ln>
              <a:solidFill>
                <a:srgbClr val="000000"/>
              </a:solidFill>
              <a:effectLst/>
              <a:uLnTx/>
              <a:uFillTx/>
              <a:latin typeface="Times" pitchFamily="-84" charset="0"/>
              <a:ea typeface="MS PGothic" pitchFamily="34" charset="-128"/>
              <a:cs typeface="Times New Roman" pitchFamily="18" charset="0"/>
            </a:endParaRPr>
          </a:p>
        </p:txBody>
      </p:sp>
      <p:pic>
        <p:nvPicPr>
          <p:cNvPr id="155652" name="Picture 3"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3" name="TextBox 1"/>
          <p:cNvSpPr txBox="1">
            <a:spLocks noChangeArrowheads="1"/>
          </p:cNvSpPr>
          <p:nvPr/>
        </p:nvSpPr>
        <p:spPr bwMode="auto">
          <a:xfrm>
            <a:off x="2771775" y="6508750"/>
            <a:ext cx="3240088"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AU" altLang="en-US" sz="1700" b="1" i="0" u="none" strike="noStrike" kern="1200" cap="none" spc="0" normalizeH="0" baseline="0" noProof="0" dirty="0" smtClean="0">
                <a:ln>
                  <a:noFill/>
                </a:ln>
                <a:solidFill>
                  <a:srgbClr val="FFFF00"/>
                </a:solidFill>
                <a:effectLst/>
                <a:uLnTx/>
                <a:uFillTx/>
                <a:latin typeface="Times" pitchFamily="-84" charset="0"/>
                <a:ea typeface="MS PGothic"/>
                <a:cs typeface="+mn-cs"/>
              </a:rPr>
              <a:t>Professor Ghil‘ad Zuckermann</a:t>
            </a:r>
          </a:p>
        </p:txBody>
      </p:sp>
    </p:spTree>
    <p:extLst>
      <p:ext uri="{BB962C8B-B14F-4D97-AF65-F5344CB8AC3E}">
        <p14:creationId xmlns:p14="http://schemas.microsoft.com/office/powerpoint/2010/main" xmlns="" val="2356994874"/>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QUESTIONS</a:t>
            </a:r>
            <a:endParaRPr lang="en-AU" sz="2800"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smtClean="0">
                <a:ln>
                  <a:noFill/>
                </a:ln>
                <a:solidFill>
                  <a:prstClr val="black">
                    <a:tint val="75000"/>
                  </a:prstClr>
                </a:solidFill>
                <a:effectLst/>
                <a:uLnTx/>
                <a:uFillTx/>
                <a:latin typeface="Georgia" pitchFamily="18" charset="0"/>
                <a:ea typeface="+mn-ea"/>
                <a:cs typeface="+mn-cs"/>
              </a:rPr>
              <a:t>University of Adelaide</a:t>
            </a:r>
            <a:endParaRPr kumimoji="0" lang="en-AU" sz="1100" b="0" i="0" u="none" strike="noStrike" kern="1200" cap="none" spc="0" normalizeH="0" baseline="0" noProof="0" dirty="0">
              <a:ln>
                <a:noFill/>
              </a:ln>
              <a:solidFill>
                <a:prstClr val="black">
                  <a:tint val="75000"/>
                </a:prstClr>
              </a:solidFill>
              <a:effectLst/>
              <a:uLnTx/>
              <a:uFillTx/>
              <a:latin typeface="Georgia"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AFECB-488C-4862-A863-69DB259C81CD}" type="slidenum">
              <a:rPr kumimoji="0" lang="en-AU" sz="1100" b="0" i="0" u="none" strike="noStrike" kern="1200" cap="none" spc="0" normalizeH="0" baseline="0" noProof="0" smtClean="0">
                <a:ln>
                  <a:noFill/>
                </a:ln>
                <a:solidFill>
                  <a:srgbClr val="808285"/>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1100" b="0" i="0" u="none" strike="noStrike" kern="1200" cap="none" spc="0" normalizeH="0" baseline="0" noProof="0" dirty="0">
              <a:ln>
                <a:noFill/>
              </a:ln>
              <a:solidFill>
                <a:srgbClr val="808285"/>
              </a:solidFill>
              <a:effectLst/>
              <a:uLnTx/>
              <a:uFillTx/>
              <a:latin typeface="Georgia" pitchFamily="18" charset="0"/>
              <a:ea typeface="+mn-ea"/>
              <a:cs typeface="+mn-cs"/>
            </a:endParaRPr>
          </a:p>
        </p:txBody>
      </p:sp>
      <p:sp>
        <p:nvSpPr>
          <p:cNvPr id="53251" name="AutoShape 3"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53253" name="AutoShape 5" descr="data:image/jpeg;base64,/9j/4AAQSkZJRgABAQAAAQABAAD/2wCEAAkGBhQSERUSExQWFRUWGBsXGBgYGB0XGRsZHxgWGBocGhgYHSYeGBwjGRgaHy8gIycpLCwsGB8xNTAqNSYrLCkBCQoKDgwOGg8PGiwkHyQsLCwtNCosLCwsLCksLCksLCwsKiwsLCwsKSwpLCwsLCwsLCwsLCwsLCwsLCwsLCwsLP/AABEIANEA8QMBIgACEQEDEQH/xAAcAAACAgMBAQAAAAAAAAAAAAAFBgMEAAIHAQj/xABGEAABAwIEBAQDBgMGBAQHAAABAgMRACEEBRIxBkFRYRMicYEykaEHFLHB0fAjUnIVM0JikuEWVIKyQ1OT0hckRHOU4vH/xAAbAQACAwEBAQAAAAAAAAAAAAACAwEEBQAGB//EADMRAAIBAwMCBAQFBAMBAAAAAAECAAMRIQQSMRNBBSJRYXGBofAUMpGx0UJSweEVJDMj/9oADAMBAAIRAxEAPwDmzOS45Zs28fY13BzK/wCysubRhw288ohRceblBkSq9iBGwmasY3irFoc8GE6uiUyesCCZt070p51x84thWGVEKO5nUPNq596TV1GdqzW0fgz1NrtaxsebGxlXH/aPmratIw+GUOS0MqUg2BsdXKY9arq+0TNz/wDSN/8A4yv1q9lOa6Glt2UkgLk2APw2IuY/GivDXEzzr6GDiVoSSYJgzayZULTTKVXcMiHrvCDRDMhuB+0Qc7VmeOGleGI/+2yUfWKBr4Cx43Yc+Rru3FfEpwralh5UiwAImflS1iOMHXEgKcWEqAnUZk2V5YSNt96a9YKMzO0mgqaltqfOcnVwXjdy0sett6ixXCuKQCVIO5FjJtzty77V0Q5+T/BK1adQuom8QEgegG0xUqM2CVlTfxEaYMHTcbzEe351XOqzxibY8B8p82e3p85yhWXPDdC/kakawD55L+RrvH9nLeSkpaClkX0J8s/5jsi4PQUI4qyhxgLS0psPJCTB2vMidiYiKsdVbAzB/CVC5RRcictYybE2IbcIm5NdFyXAKTh9akkGYv0pPxfFeMaX4alomASANieR7iuncNqU9gZWZUrn86YD3lOpRKvZhYibZWAnDknuaAIUfDj1/GiOCxBIDXU/nVPEJjUIgalCfei7wORIGFmRc1SzjN3GVpWg3Ig1eDGmOex+deYttBJKk3AtNTfvCRbmxir9+WsK0mVKVJncHtXQ15lqw6C7dKUgaRyI2NIuEy4pxesp8ijam7F4WWzCovQNTVskQixXgw3gvtHWGSkjUdk9RS8jMVuOzNyedDWsKEkyqKs5YxDqfODfaoRADOLEiXM3zRTJC1JCuVrb0Lx+dh0hStem2katu1EOIcAXlBI5DbqaPZD9mKnABiAWm0cpGomOW4A71xsphDKyTh/K23WCsrKVJiJNW8bmzPhJaISdNiqJJPWi+J4IwyUFKXXG4TMlQUI6kEbVzHFam3SmdWlW42PcUnaXe94zcFW1ofbQh5zwG5K17CYqX+wvuail1ZBgReRB6UDyDMSnGodtIER86ucS5up06yLgn5cql9ytYCSmRmNuTZMh8SFSOcVmY8KtISkaiCskCedJ3CvFq0I8P/EVHb8Kbk5bicSEuq8iEjykmD7DpSS9QHIxC2ra8uL+z9LrDLSnFhCCFGDvzI7TtPKm/DYZLaQlIgAQKgysq8JIUQpQABI2JFpqV7GpSkqJsm5i5+QkmjLi1yYF8SbVWUv/AH9X/mD6VlI/ErJsPWc34u4vfL7brSG0Ka2gap9SYkewpEzfiJOIJLqYeknUiEJVfkOQih/EOcKUEqTAbVyTNjAlKpMyJ/Clt1+d6umkDLGn1tSibjOLZ9Iz4DiWCGRMHfpNyPW5NEsPiiFBQO16VMn0lckSRtTTgcKpZCUgknkN6SwCYE3NHVqV1Lubxly7h9eNT4zhcKUL+HzBCiLzqH4g1S4qccZ0LEQoWBvpI2v15+5p3eWsstOpeIKEJKkFJSpIISkIkcgJt3JveljinDDQY9b8goHTE7b1kvqL1QDnMs+HUumDt7/ff5REw2JSVn7xPm2UlV0HkdMwR1T02p1ZfdSVFRlSgBO+oW57qFhE9qU8pzVvAvJ1oaxKFJGtCgCRM+ULKZbWkxMcwdxTpluLYcZ1tOLCgPKlYCtIVCY1gXFzJiRsBzp+puALCJp6pQTuMcPs7zVQWWCgTJ1WuIkb87wI9adc0yNl8HxG0qVEAmx6i4vvQnhvJPu7qjYlQAUbWIA5XIkyd9jej+IdKTbmKfpz5MzG1ddXrdSlj+ZxPF5C02VF9A+8JsUFuBBBM6pM3Ije1FeEcxQUFtS0o5hFp2tF/pXv2uZoPEQ3cL8PcHkSrkfTrzrn+X5qlL6G1oOuUqKiYJjkiLFNh3sali4vtPE26aaerpgao8zm9/ePzTHg4gBW3cRY0LzC5X/Uo/WrWIz11WFhZSqIid973qkySplSuV/nVrTVjVW55nnNZoW05vyt5aw7QLaz00GqOMaUpVgTIiasJWYEbECaIsq0yVQLCnk2F5QHMH5ZlynAEjcCOpntTUjgd7wQIgzJkia14OxbAccXIBbEye+59vzqfivj4IQA0U6lTAKoVHIgD3HcGh3HBjuncRHzXLVNulBmRvTH9nWH04gq8NKklN1KElP9J2BOx7UtY3P0u+HrEOaSFEne5Iv6WoLgOMHm1OJB0pAnTtMdT3mirVAq2EsUNMppmpUNgMfOdpw+QYYS8UqUdRgJPlABkafSImaKYnOEO4dS2SlZF9JMGx2Ir59xP2hPlstqPkUrUQOQ20j3FW8Fxk60yVNoEObSLjkQFdKoqtQsS0K1EqbXv2jZm3FjqyfFd0JXAKRYGNhFRKeSRIA7d7UqMhbxBVdxRsOSe9MLZbZDZeMpQbyYkDe9WlErkSDgZDHirdfBUSopCTZNtievpXQs+bwww/kQ2CRaBv8AnXNs5znDOveJhk+EyLq9RckR1tXmG4sUpKnQtIgFKELvIiJM29BSjuYzdCaalSp1L5tx6xx+zXAYdbzrpRC0Cx1QkDn5ett525VH9oH2gvsHwmlpSkyCpEKPIiFXAgdK5tkmZOeKEKeKEFRJE2+EiY2uLU2ZNlaMW420YVC9U9ANyeooyLczGr1BVqkgWvDGfcbPuYZKWwpAUPOVwVARMeXqY+thS9nX2oqRhEMoUA82G4Vo8qgdQUCFXsmJJN1XFq7KvJWW8OUaQExcwJNtyeZrhv2h5K1JU3ZQue9IVFBsRIFMlcHAix/x/jv+YV/pR/7aygn3c15Vnpp6CJ2zZpClMrPSDHaYn60PDJIkC1NWU4AeGr/Mkj6VQVhyCqRpEbERynb3rupHdOUMnUAuSQLc66LkmHWhtxa2lIMDSo7pEFRsL3SOlh61zbBG5rojD48ABtS9JAu6LqO/SyTGwJsN7VX1Im54OSxKfONrOfqxZSTCWhpU5bSClMHnuLwOsjeheNxjWJKsOuUkiUrSnWZvpGnv69KC5PmwbU6pUrbUuCIJCU30kECYFxHMRa1XMRm4bU83hwkPKbADgP8Adq1ea5BuUkpHSayfwhNS4jNdqRSUpSFj7RYxaWELQHGS4nUEpbSrz6AY+NHM3M7FR5ios4dcQUtYdtTTQHIqClRBPieYpUpJJGoRPIJEAdT4D4JCsOhSkp1mC4o3VOo/CQLwmhnFOTLbQRa3IE3uSfmTtWugCixnnArWi3wn9oTjeYILqlgOvICpUFJ0qIT5tQ1WBmZ7kV2rMOIWFraR4oS45r8JJMawhUKI5EWtzI2r5pzUbkovuD09+kRbtUWEzZRLUyXGlDQomYSm6UDoAraNr9anpL2EgISdonXPtcU2FsLkeKUK1f0CCkn/AKioD1PSlTA8OJxraXBiG23EGAFTqAERzFr0rZpnLjrilLVM95gbwJ2Ak22olkGPU2oEGI35T2sPau25uJ6PT26PRfiMWZ4xQPhqLKgI8zepJnulQAPqKvZLiAthxIN0GVJIg9qI43FeK0FFtSpExOkj3kRQ7K3GkeIlKkkrTa41SP8ACdNjY/SppGzRviOnZtN5e2ZulWw7Ca24gJQUCZBTequHNz7URzrIMRiltpYQTCTJ2A9TVwrPG7rC8G4VvUgpQY1wlU2lJMkT1tQ3P3mC94jYUlSUwoKVMqFpT2jlT1kvA4wzRdx6k6DYJEk6jZJt3vSDxLgcMAEtrUopJJUqxMzsOQEUlhZpapNuSKePzIqXIN6zN3lpKkn4jAJ7AcvevDhkqtRLN8rVoQpQ3QIJ3MACf31qSQYQDWtADT5iOVO2WZc/iMvS+JW2wtaIAEpT5VSYuQVLpQxGXQbbV1v7I82bbwxwy5SNTqlqjy6SG9N+2k2rgA2BBsUMSMJinPFSlsecqGkfme1dV4o4UC8L47KJTpJdbB1EW8xQTuB0oG3kBxAfxJEFxKkMwI0ovpPqrenj7NMat3CIUd5KFg8igRPqTR1KYVMmR1CWxOP5jlRYwvhLbIdd0rE8m9/maV1kp8vQmvonjPImzodcTqKJSk8vNyV7i3rXz/nmDUMQtABJKvKALmbiB6VSo1CSQwmrXVWoJUQcYPxl/hHAl/GNIiQTf+kAk11LKsO3g3FOlSUGCkAnvIj5Ug8CMFjEoDoUh03TPIXsRzkCmrjttxhhRJQ8l5chaZ8g3TbSbnSobjnRVPPwZRCbWBI95JnfHDqwpIXA2FImMxCySVGZ51vneWu4bQHkQpaEuad9IV179u9UxiG1f4dB7EH51CKRHM1zYSPwR0rKmlPf51lMzI2yPD+VJi0D8qoNrKiuSSCLzeTBM0VSAJmye/QiY+tA2HkhJgzNriP2aBcyWwZUThdKiB60w5Ln6wPCWdR80KUZ3CUxfayRFVcvZDmq1wJB5c7H9a3yvLQp4FZKGx5lECSI2A9dvnTdqkefiXNI+1SaR8wjjkmTtP4Z1lSw06lWtCiYS4IA0KHqJB3E1W4dy5JeW3cnXJkRF9pN5qfB5cl4wlaUf1kxtO4BM/jVnh50jEYhShCioz+FRqjRteif5EGotUkdbm/ynV8hbbZZISfW9JHEWZoK1ajIvvQbN8xxCBIMJ9Yq3mfDTX3XX4ii8kFRJMgwJNuQ6VVQ3GZWayNEnNtDhOkQKTMWjwnJimtWJSTAlXokn8BQjiBgFEjrVkG2Ik83EGM+Y22ovhbChOFEWom2upM2NObLuMeHs+bShOnaBHYRQh7MA4doPI0HRiYTASPU3PsJio2HllVtRHOBYfShFO3MtVfFafHPwEesPhVABah5VQfUb700cQfaUgo8HBgog6SuAOQ+GPxNJuTcbqwra2VNJeStMjVyVt8u1CG8UFla0gIkkwLgenatfRim5G8XP0njK4IdlHF4yOcYLShSX5dRqSqFHmCDY8rVzzN8QXXluJBCSZA6CbCjuIlxGlIJUqwA5msyThF99zSUKbR/iUoRae+5qfEVU1AUHaM0wspHvNuF+D3cQpMwnWhSkTurSJsPSuhsMNv5epp3Dj7yxrbaJMJcW4hRlB5kJTOk7FI60uZ7mJYxLXgnSMOAE+vP5i1Vs54qVqYeSYcS9rCf8M3kx6W96rVdMyoGHHeGKl3tAOF4XxD2soaWoIICzHwyYEz3rojHB7WHw39+kuc0JI22KSIvfnU+WcVvfdSXDqUtSrgCyOQPoZoE3mH8V3UblMDvWU1TOJ6TS+GGqu98ekbODM2+9pWyYSplPlERKZj5gx8xTmlTODbCQAnUSTA3UfiUfeuNcO5qGn0YtOr+EoJdH8yTYm25/QV0HOM3D6oHwpJ0nqCBTKlY7QJk1tKaVQgxjzg+NhnABOpB7kGJBjsb1zfJ8vaGJOIWgLcQ0UoSdtRV8Xsn8aaclzkoOg8reooRxCPDxIcSLL80eu4+YqqWJMu6Ib0eiRzkfERI4geWnHNrXEgpuLSJ/wB6a8zxulbTZSlSHSkKkaoGrkLSdiPUUtcSIS6pTiZlAB9bwaM51iiltgoMOFSVIVvBgXjpemm2BIqAimjn3EWeMs7GJxC3U+WyQlHPSLAzsOVu9L4Z1XonmeAaQpSvFleo6kpiNXPTAuJmDG0elU8Mkgeam8RIwZF93rKteMnrWV0LcIVyPJhii62YCfDUop3MSEpA9DpM9qFM5SGzpCEg35kHbvMXG3Oa6jw7kKMNgkvKbIfcT5yqZCdRUkAH4bQT7UoYhrStxzwgW5KiofF3kdu1K3kYEmhTWo2eYsYUFBUALHfTfc8z6wK91SnVPO6Yvzn3G814hIU8TrCElRiTAiRz5mN7c6mxzY1qBsVHylJ8v83S4o3bMtaSmAp2+p/eWsucUSEouSLneenpFF8ixulWJWsDU2RbkTcCet4NCmX0saVgna6TvJmPrer/AAviEKxMqhSXEeYESNabmx3EUggWjtTuZQIMzTNStX8dxeo3AkAdoTyFSK4jWpoo1eWINrwORPSvOJskDTp0wpCiVJN5F7iDse/OpsBwos4RWIUpLY/wpXIU4N5TPLoedNCobTFs4NjBJzZ2AEJAHSdIHf8AfyqtmrgWO/M96ttYYcxVfMkQk9gTTLqMCclI5Ji0owsgWJ+lEksMgeZ1WvsJ5ULWdX8QWkx9JH0/A1Zw2EkTNqYBfvFtUYi0uMYoQR0rdOcORpSdKe3P93qDBgSTMA2/c1OlkJPXt/vXFVHMEEmWMc8VoSuL3HtY/rW+VKlJq9l+UKxLTwbuptsu6eZggKA76ST/ANNC8qVCU9z+dP09UBhbtK+oXMK5WqH2x/nSfrFdMONCQSo7dTXN8dhFMlLtrEH6zWuZ50p4mJ0k7VqOnUIKnEhW2ggzzNcZreUQZCjU2By7x1gA3TJoewzEqNEeHWXXHktMiVrOkCYHUyTsO9dqgRSKjmAlt1454vC+C22lURAVHU2296T8Riz4ijN1Kj0600cVOrQ81h1KkoTClbAwk7e/4UkLGpZj+Y+tzXmgN2Z7mhW6VFQeYTyPZ1u51xEdR/tXQMjZ+8OobbOn+HJJuLaQfeeVc6wWDUD5Z9prtH2e5MlvDId82tQUDJsBq5D/AKRTCgPMz/EXXpi3IMKs8NNBEESqPj5z26Un55lOIWtLSUlWiQFAGNwRf8q6OaXOIc1cYk6PL/OLj36VzKJk6as1N9y8xT/4KWNRWQmQQASL9zEgcrVtgeDnMQGyVthCAUfzkkGCUxEXHX2pd4j4ldcMAkCui8HteFgmA4RJTI5fESofOaCw5jK1Qsm1uJy3ivKUM4hwhTZE/FEGSNV7SCd4pVxD07bU257hlYg4oNif4usQNROlCEwCkqBEHcHkZApReSAi4IMx06z3okuReDuxmQaqyoPvCeo+dZTdpg7xHxfG+Kffbw0hWv4yeQ6wPf6V4/hFHWgPCxNhYG0Hyn0Aqnwdl6iX8aoQUpUoz2mB22Pyqkp49b0RWnsHqYNKrUR7iU2MOsfEgkTcd+ZE7bCpsMlowhepITck8/Qcqv4DGSdKrzYTU2KwaVQCLb1Vq4M19JUGy0GJw6ilMr8swoc7WBPtVnSlotgbxqUo8ipMx7JKfcmqeKUWndSRIiDO03qLFvqWspO3SN6VftLrDdCDwBQSSSozv9aoYjOnlfFCiBAJvA+cfSrSmZQAd1J/Mj6x9ajwiFMJgsJdTBCVQZAPKR0PUUKc2aZbqdxlJWIUEla9UWEgWmYqVhWpaJvJHymfwFWMxxbjygVpCG0mQhIgTf5m5qtleKUMUkIEquAO5t7b1Ytc4lfKmDuIci+7PYhkxCSCPZYE+hSr60JbxMJin/7XGxh04YEy8tB8S/LUk7cgCnTPODXMUYiLU2mG2+aK1G3d5RaGcLgHHDKEEz2/fWiWYZE4wyHFwCogJSec3Jt0FDcpz1xmyFQOkA1cxGZKeWFLUVEWE8vSjMQLRg4AxOh5TZJBcQTIMEwZj3TqNX/tB4dQw94jCYaWYj+VW/tP4zQfhHPkhelaErMq8JSt0SYUAeYgyOk2iTJfPONC8HMOlKSiwUsiSSCD5Z2vzrlRlqYnanbsBHFvrKWIy5TzbKlKkqISEjbufkK8zPKUsqsJHSvcNxP4AbT4YWUhW52k8vahuc8QOYkiQEpBmE8/U1dXVGmcdoVPSGolyOZDjsVFuZtFWcA4tv8AiIUUq2B2ibVvlPDD+KWVtNOLk2hJgeqth710rhL7MV6wrFDSlMEIBSoqM7KiYEfjVl9QpQluSJXNErAeOy5eIWFMrDpaAblKVqCrXMxNyTXnCX2euP4ofemXUMwo6oKJVFr7i9/au04TBIaTpbSlCZJhIgSTJMDvU9YyLtEu1tU1RVXi0GZNw6xhUwygJtBVuo+qjvRICsKqwqopVJJNzMJqPSFAggEbEHb5VWxGKMHtvH61Nh7D1vRbcSIrZ19nDLp1tHw1fy7oP5p9vlVhWXlvwmisaokpB/wJSE9LjUpPMcr00TQNbhXili8JShIuCmSVKVbcKgDfcRHdNRbqYW88RHxmRPNpxK9C0S7qChMFKmwHIm+8yTvApJzrhpatKWkLW4TGlKSonqfUW+Yr6KKbVA8UgFVuk+v7+lGotxD6mLWnzH/whiP+Ve/9Nf6VlfRP38dayrG2Bf2lXE8OMuIeTp0l8edQ3nkQNt79+dIOX/ZRiHCS6tDSZIn41KE7hIMAHe5ntXRMNiVKVp+ZG1V8epwkoS6Em2lJFiI6i+/avFeH+JqBZr24F5YCsDaK6fsnZSROKWesISPxJirmJ4Jww/8AGcHrpP5CiDWXvT5gVd0mR/tVDOMncVbzJ/fXatsakPYi0cnl4aLmacBOqEtLQ6mdp0q26G31obh/s8xbi0koCBAHmIG3l2Bk2A2FOvDnCTiHPFU6VpEQg7TIub3gSY6xR/iV7wmTpgWJG1jsCBaYUqbdLU8AEXjvxlQeUTlfGuBQy00WRZPlC9PxlISlRJ6Egwnlc86B4HMgtMawg80kx8q6a1wsMXglIcXo1HxEggjSiUqTMnaJv3mxsOf4/wCzLGDzJZKk6QTdNjzHmVO4n0IqKoUDzYiA9icwTmWPQkQFaj0F/nUHB2djD4xKlIDgWCjSbySUqEdyUge/LcDMbhlNqUhYKFJMFJEEHuKlypiNT1vIIRMXcIMG5uEjzHf/AAyINWKK4vFs53Ynv2n5h42NKwZSUNlMkkwU6ryZm9J6hRnG4XxDIPYewgV41w8ZuoGP5bj586s2tiJrNuckQcxiI3q4nHdKIN8Pp/ZqU8Po7j0P61BIi7GDcveIRqG6HAfYiD+AroHD+RoxbqUhfhKc3OnWCYm4BEbb/wD9pXy/hlZKkt+cKG0QQRcdr+tdl+z3hBWGaBWkeKoAE/ygx5fYb9/QUjXa5dPSBXLWsB7yzR2mmyVBjtKf/wAJcKkgvYlw2k6EBIj1OqKJYDKsnw10tpdUP8TkufRXl+QprcasUi5HOgKvs6YL3jKUSlRktCwk9wZ0zJj2rC0niz1i3UFrfdpway7bm0sOccshOlMJAsALD6VPlPFWHKxLoBNrnrSDxfwUcOvW3JaUbcyk/wAp6jof0uvYfLVK1FInQNSo/wAI6npWrSqiqNwMnapGJ9EBwHYitHXIFcX4c41GA1JU2XA4EmEqCSIkC5tBk11PAZ0h5CVt+ZCtr8+YPcbEVdXMrshEJIXAmquJxY25169jOUfKqT7qUAqWpKALlSjAA7k/hTAO5ggS0x5oTBjn3ohAIsaX8DxHhVAhDySf8x0k+gUBPtV/A4sESFDzHkf31rmBIvItCSrCgeEXpcdcUIlwASEgkaQBcXUN4Jow85Y7d6W28xSHVtqWn4tXNIAUZAnmYsTME9KrO6rYE5M7aSbxj8fpVPGrGg67Dc1ZQ1qAI/YFBs+xXhgtJtqFzz9O00dSqtIbjCVSxsJB98Y/kP8AqP61lAPun+ZVZVf/AJNPQ/rLHQMZnsHpBCOcbdOleYDCIR50kKJ3MyB2qJnNW1oJIVI3B5j23oczjFlw+GIHORaOQj15185/K1xb64lhabkEHEZvEJFeJV3oW2ytaz5oCeZ5mNoEV62tQKkpk6d+lEdRUwxBMSaXvCnjBAi28nlQnPGTiEFsGNQKZIMRBTNuhUd42qtiMdCFbyJknr+V6I4ZgeGkHcR0n3ix3351rabXVxSaoeBYAffykmnsyZJiWANKkHaBBPlieQuAeYgbjvVZ/MPDH8TUSeiSZBNtgRtU68UEq1G8EWifpWPKU+TEADYHte/Sq1TXtqqZRzc3FgPqb/6kIP7hicg49wyXn/ECdIPkJUNMwTp32hJ59KiPBzi2whIIQieU6ln4tRCykwfKCNwPSmnG5Q4vEKUqJbuADJ1LkgxpOoeUSN4UDRBrB4hLcMNJ0iNRO6jA+FBg6QPeZtW8da1ChTpJggXP+I50BOJzzLuBy5OtYQRvHmAHU9+1qPtcOYJSAhCF6k7r13PtdMHsBFH8vTd5SmyFaLpULG4BPpBr1HDCwvWyQUn/AAq5dp5+vzrPqeJ1na263pad0UX80DtcCIA+FR5zqsR0EbehqNXDTSNLwQSJ2BJE8tQIn0imlGKWBoQ2rxEi6SQLdpPmqJb3hhSnB8QunYzPTlUHWVj/AFGCE9hKWGxrAWUadGgxCQRblBjb3pkwmZfDBJ2AHbahOAwCHZUQCom5/fL9KnYxDaHChs6iBdRItygVn1btm5jiqnAGY1vKSAANybmvG13gXVUCsQlQAjb98q9c0MwpS9INxeT7V13ervS20W4xYfPv7ylt7d5aSsJ1BUE9N6DcQZGMWwtkENlUEKAgSLiY3Haq7OZhTphIOq8hR+Rnf2o4xo0lSpBEk9P3FMoaqs9QIhAVbkXNr/EwnpmnzET/AOEqVuSrEeTTFm4MxAjzVNh+CcVhFAYN4EEQrVCQTaCpCpSfUXprRjdQJSDG4I6fjVnA469tqv6fxlmqKjHF+bQlepTvx85zviXO81wgBWGin/zW0ah6KmyfkKQF5k9i3QpxanFrICR6qIASkWHtXVeIuLtOJWz5fCnw12vpMBfP1rzK+A8HhnUOt+KSgHSFKChcEA/DciZF69Hp9SzA9Ti+PePSoEW+0XtEHE4dRgXknw77zYbepn3rqmUYNKUtMjYJA+UD8Kr5jlKH3UOlZGhQVpAEFQ5nvtf/ACijGHcQhQVMkCK26+uouqhewmYtOpktyZmZtKRKBsTqB5Rbynv+tBcYpotnWgqIKZg6bTYkxYSnb092B/MkLEGKqjFYZqVGJiDEm0RtttXm9TRNWqHU/ftLSYWzCS5FnSVJShOokBZvcwlWmx/xDoqKr51gFOOCVJSVbCY2BJ9o51TVxoykgNtkrIiEogwNR3A23MdzS7xBninUJVqgajBFuRIO/wDIsAjlBHWrJZWXp1M4nIh3XEK/2Hif+Yw/+n/9ayk378P/ADD/AKqyqfSoyz0m9Y5py4tgqMg9CeX6nf5VbyfNAUFCkQAqdc/ja1qp4fH+M0JMqSYPfoflR/B5WENhChJPmPvaPYV5RUfzEfCdUfy2fmR4jFgFIRCiSCYv5ecRzqZnEt+aJJJkwPa81M3lQSNfYgD1rz+y4QR1IP6VA0lembhe1+OxlfclrQe62go0DVJUCfLJ31RHMW2oglgAItGm+0X/ACrMbh0oSmY57+nUXHbvUuIflEAXj09K0HodDS7XNm5+Pt+0EtfiUcVh9ZJFpiO17/jW2a5i0w0txF4TAjYnYD514sqZT5pVN+4MX/faoXMtbfCUqUQkQvSmxNjp9BM7cxWfpt3U2MBcnzE8j1t8bxmMbuBPMn0+EnVpWTCyvlqJBNjdJsJ5WqxmrEKSppQETIixB5GrP3UAESJJ57+8b1M3l4mTsPkatOup1RZAAbkZ/tGf8RZcbt0V8zxYWk6kEKI09iJBMHeNhQx5KwCEyCeQMR3NM+dvBwhCQdQuD1N9vTf2oTmuKxCHiAqZAVBCTE+otzqmyopKqbgd+0uUzcCw/WDMPmrrR86AvSI1EkKHYmKuh9OIgqgGNouB+YqIY4r/AIT3mJFlgAf9Jjfsf1r1GACtBPK3t+7e1M3WhMByRYzTFoLYLbZuUyqNwmb+8UUy3LGlo0QEnraZ9ahyzCht5JOxkX9wasvY5FvDSZvBPIcrc6IsO/6RRYnC/rCPgobASJUB8RFzI/KguPxBLp1SJNjHa0dR2/OtsDmPgEqNxE6d5Pbp3NU8RnCnFSoAIt5Ry9+frQONykjGeP2hUlZWvz7wuxiPCSpagFQkwN5NaniEKaUkIgkXJOwj2oLiMamUpBJB3m0A/wC/41vhk7tq2Vb3tH4CgQvTFh7/AF5hGmp8zQgxi1JMRYH2NWc94rThcOFgArXZA3k8yR0H5ihjCiixEjl6dP8AakHivNC7iDpkpT5U2MW3I9T+FX/DUPV9oqogY3lfE40rWVKMlRJJ6k3NGG+M3QkDeBHyEUAwuXPOfA0tX9KCfwFbry11JhSCk9FeU/I16lCtrCLY2OTaGTxi7FqjPFT3UUAL6InWk9kyo/QRWmHzBClJSAo6iRNk3AnuaZY2uFg71vbcIdPEDxEao9KrqecXYqUrtJNVVPwYSke8n/b6VPhcsxOIJ8JDi9O+gEAf6YANR5vYSSR3MvZVi3GFKITMgpvy/cVdWQ6gIVYk6gf8ypJHYXH162Cul9iA4CkggQpOkkJEQSQCRG/WmXC5SrFIP3a5LuvUsFKW0FN0qVGlRCttMkiq1R2Fr5jAVHMCf2G91Py/2rynv/hFz/mh/wCkr/31lI/FUfUQuqnrAWCKkjUCUkxcGOf6CmDL8/ebIQYcsmypm97K9+dJ2V5oQdKkkx8J3J5Qe0U55FhQ4HH9QnVGnmJ69OntWA4qIbp2zLFTaAS4jE7nI0p1DSSQISdV/pUq8xiPKSNt9/ahbOWlxXOExt8/rV/FIDaSTYgWH50sajWuOqTjubdh9P5mcVQEAQLnWeSrQPLIUAFDUCYEJjcE8qhy7PFKSW1m4UVDv2+UEdiKD5w4UPC4SFIWkkjVMiSD8h6b1JhMKPEAWJHh8tvEgWn+mVd9NXHvUogE5I/a95bCoBGtlwuwJ33nsKBHNP8A5qUKTCGykAkiRqCSRH+YaoPI0OzfEBsSCQTuAY9vUmBWy2wMUWv4f8NtlPmFybLUpBj4tRve4Pah06KtJ2PJv9/tIVAuYeOZKFioT25mrbmZKCRJJBFhz25iqmGwgcUVfCiRJ2HlBntvAq24BM2PQjb6VjdNlB2ki/vzFts9JTdBU4Aq0AqBHUG3771A4hS1KJMyAZ6iNvapHVKlShvFV056mCkJM7TyoaaECwjbn+kQenDSq/X6yf0qZrFFKgo3At3/AHJqwpO3XUP1qJTY+p/Grai5hs9+Ztjs7QlIMGSbW9jUCcaDttyPSqmdNWHYVHgFCDJtTAgticqALcTGsxHiefdJ5bG+4qV8QJSZB27pPL2oA7mAUo+RQvA59p63oo3mCEtAeYq6aT8r040ysaV4Ik+IhadYEEfF+R/Wpf7TGmV7gfOqzDigSUgA7Qr9BvXgwa9yJ9P0pdvWTYcGTNOOrSApdySYj6TvEVYaBFlpP4itcGlQ3EQaP5azrkn4Rv3PIfv86WbltslqgUYGJ7w9h2xLqr6bJ7GCCb9jFDOJsjxDjYAUXglUtqgBxIiSFfzp2uL7SDuGJjCjQEI3527zeibTIG5ntWtoq2opsBTsAO54/wBzI1SpVJ3T5+XkS8PrUtC02JAUhQIVO20RffoKn4J4TcxTuseVtF1rOwJmw6qI5fPlXdcVmQjSkgGJvyEgTA3uYihuL0pCWmkBCSrUoISEjeSbWknnWvqfGFFM7Mm3aV6Gl2teDsDwbgsMnWtBcUOazIn+keX6GiuEzVKh4bDUAbBIAT9BaoHsMHVgKJImyR+JNHGMMEJgAISOQt86zKFfUahLObDvb+e0sttA9TK6csK48WDB2iYHTpV5KENpAASlI2AAAHoNqov5olNkX78qFYjGkmSZ/fIVJ19DSgrSXc3fN/rBCM/MPff2+orKWPvn7msqt/y2o/sWM6HvEVtgwYkTEkbxyA9dzXmDximiVIVGw+vPrP6URfSDYbWn1P8AsKFJnkBB3JE1XB3czaQbgY5M8WhKFAyF8gNies9IvWf2mVIMqKiRzM0tNp1aT0Ok+nL6fhRDDtlMzyvSWoi1rmZ5QKxFppnOK8zKpKSFwdIlXmSpNhz3rcYpKcOHNQ1+Lr0yJ0BIQbf0qXFCc2eMSDCviB5iDI+UVSbwSXHBCilKifiuEpABkn/FYna9u9aenpGoqqozx+s6wvDGZL1KH+snsCI+ZM/9NR4rFHxnzqElTYgiVEBAuk8tr9ZqpnmHQwU+C+t1J0gmYGk9Pn9a14fUdOrSdGolRV5gVDVBk/D5CBE8pqzqdE+mG1/T95INszowKfuqEgx5QTe9xJnvNBFPBO29DMXxbhlJ8qkpSgRbdXWAm8k9qkw+JacSlba0kHvB9IJ3rDNBt25h7fpFjEtvZktQ0g/FYwIrxtECBEcz1qscUgLDepPiETpm8dYG1e4h/wDhlIuTa3Ic/eKnp2MPtYTTCYxxfwgJSNjE/Sr6HSAZjrQ040JSEpieZBkD9TWPPHT3X5R6cz+XvUkC8K15Ux+KLmkqEJHLf3qXD4RBItB7WrV55BJTqSSB5gCJHcjlS69xY2lWhMrsTKYI32mRO/K1WKenqVMIDDDA2URmGDAUZFWEYUbfLtSOOPXA4UJQCI3UTP0O3zrd7jF83hCT2n8zenjw+v3EeKVRo8pan1qtmWZFlNo1Gwn6mKBjjUlNm4XzJMiew3qg5i1OHUoyaWmjcN5xH0NOWa78Qzk2PHjBTpUoGQbm0847U9OYoNtgN3J2k79ya5a29FMuQYhUSpKlII5TaOh52m1FqadhdeZZ1dFCA/p2jJluarTKXJAJk3/SruJzE7Im/Tft6dflSqnNFOLCEJCSFQoLIKgmd9KTBnrJG/SjoWT2FZp0dRXDVD9ZjVjTvuAzN2dQJU4rzGPKnoJgE+p2FXPEKrmwqil0DYSe9bGTuacSFFpWclzmE8NmCW5IEq5VBicwUs+Y+w2qiXgNqruv9KA1KjrsBxOCASZ/G3tUTayr8zWrbBNztWPvhIgVIQLJ5wJYgdayhms9TWUeYW0+sGYV4FOoQR8o9elVUYttRKUqBI5C/wBRahBRI0xbcDvG/rVzKcPCCTvoH4JNbtHwtSu5ifhL71glXavEH4bPFnElFgkGNPX33n0qPiLN3LFDnwHSeSwdxfmO9DcBh9eNcJJGlR0+vWq2YuEuuBUSDy57X7cqs/hadwQOIqu174jDhsSvw0LdWVFQB2AEHlIF+9Ec3cU9hcJ4YhHmYWBYBYWXESRcBaSRPelXL8QnT5jBH1/f5VL/AMTPIC0tKhK4CgQDMbEAgwoHY711BOnUO0SoTcAyPF5ulYS0yjSSoXVe8i1yZE0wZg42MKnDNuqUFwtRFkhYkFJG5E8+9KGCSdaVQbGYPOKPYdpJSRrSBuL3JnaN9X6VY1js7Bnk7iYIS3FiNrGvFIFTv/Ee5JqI0QFxmJJzIHBTDgc1LiBrUsntcWtaDE9zQFQqfLHCCAINwLid6p6ukCnEOm2Y55W43BKwRGwmZ+W1e5m8VNqVBSSCB2HKOlZlzcj9LVaxqJEelYW2zRpeci4gb0vvAGxUfcb361Nl/wD4fofyqHPFS+7/AFq/7iKky5X93/Sfyr2unH/xPwH+JWpH/sL8ZKbPeoogs2oXiV/xQelGcJlzj3wCB/MbD26+1KqMqLdpvK4Um8P8SYAJGFeQITiMM2oxYeIkBK/f4Se5NU8Dh1uGEAk8+g9TTXh8IXMKxhnAFJYnSqCFXJ7xEGI7CiWHwiUCEgJHQViarVIWOyV01nTTbycwXl/DyUwXPMenL5c/ejqEew/fKsbbqYNVjvVucypUrPUN2MgQwkK1BInrzvvVsJPOtUiK9U5FJaoTFWvJBaolvVCt2a9QzNCELcycCYJNTtMRc1u2gCtXFz6U3CiLuWM1fdt2/GqW5vWzq5NbITXKL5MP8onvh1lbxWUW4SLmIb5iT/KCfWimVD/Cebd/WP38qO5nkbboNtJO/Q+ooH92Wyu/cA8tjH1r0eh16OAj4MYzb23CKeBZ/j4lzmlQI/E/jVUta3cSeaR+h/KiWASpLz/kJlewI/lBEzsO9UsE2oO4kK3KCSOQJST9BarJ5McQGNx98wcmvCK9RWxFMtM+XcuZghXLny+tVsPiQtZKeRsOc1I28R8q3XhA2QpBPmE+/OpsDF5vNFz8715NWQ5IhXeKrgVAhzwoqxlBAdg8/wAReogK1VaFDlegqruUiSI+YBQi1WHT9DNL2X5lpWlJNii3ebg1fxPiOoKUDTKSNSrQSImNzXndnmzCIM5NjXpUVdST8zNEOHsudeKQ2kkCRPIX6075T9njCIU5Lqv81k/6efvNNuFwSUiEgJA6Ctep4otNStMXkIhDBvSKWV8DhJ1r8yu+w9B+s01YfLkpHWryWalS2Kw6uqaobkx5JPJkDaasIar0QKzXVYsTIkla64rUr6VHHU0AUzsTFOk16Gp3qRts9IqVMDvTAoEEvNG2DyHzqYJA3ua1W/8AvlQnO80U0wpxCdREATZMqMDe55n2J5UQG4hRBALQotUmosQuqmUpUGklaipSgFKJ6m8DoB0qUHUaXtu1o0ALMCedSsprDUgTpHc0bGwsIPM21isqO1ZSdhkywvahWd/3K6ysptP8wnJEnBf3z/8AUP8AsTQ7Cf3+K/pP/bWVlerHeXx+UffaCkVtWVlWJkyVFXMR8CPT86ysqIJ5Er14KysrhJm4rVe1ZWVx4nQ1kWyf6RTKxWVledrd46W2atprKyqDQ5umvRWVlBIni61TWVlGJElVtWzO9ZWVxkSde1VqysojBHM8zD4U+tB+LNmvVf8A2Jr2srtN/wCwlhe0Js/3af6R+ArZjasrKFeTAaSp+IVu9vWVlA35hAHE0rKysqZM/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3" name="TextBox 2"/>
          <p:cNvSpPr txBox="1"/>
          <p:nvPr/>
        </p:nvSpPr>
        <p:spPr>
          <a:xfrm>
            <a:off x="755576" y="1628800"/>
            <a:ext cx="7848872"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AU" sz="4800" b="0" i="0" u="none" strike="noStrike" kern="1200" cap="none" spc="0" normalizeH="0" baseline="0" noProof="0" dirty="0" smtClean="0">
                <a:ln>
                  <a:noFill/>
                </a:ln>
                <a:solidFill>
                  <a:prstClr val="black"/>
                </a:solidFill>
                <a:effectLst/>
                <a:uLnTx/>
                <a:uFillTx/>
                <a:latin typeface="Calibri"/>
                <a:ea typeface="+mn-ea"/>
                <a:cs typeface="+mn-cs"/>
              </a:rPr>
              <a:t> </a:t>
            </a:r>
            <a:r>
              <a:rPr kumimoji="0" lang="en-AU" sz="4800" b="0" i="0" u="none" strike="noStrike" kern="1200" cap="none" spc="0" normalizeH="0" baseline="0" noProof="0" dirty="0">
                <a:ln>
                  <a:noFill/>
                </a:ln>
                <a:solidFill>
                  <a:prstClr val="black"/>
                </a:solidFill>
                <a:effectLst/>
                <a:uLnTx/>
                <a:uFillTx/>
                <a:latin typeface="Calibri"/>
                <a:ea typeface="+mn-ea"/>
                <a:cs typeface="+mn-cs"/>
              </a:rPr>
              <a:t>S</a:t>
            </a:r>
            <a:r>
              <a:rPr kumimoji="0" lang="en-AU" sz="4800" b="0" i="0" u="none" strike="noStrike" kern="1200" cap="none" spc="0" normalizeH="0" baseline="0" noProof="0" dirty="0" smtClean="0">
                <a:ln>
                  <a:noFill/>
                </a:ln>
                <a:solidFill>
                  <a:prstClr val="black"/>
                </a:solidFill>
                <a:effectLst/>
                <a:uLnTx/>
                <a:uFillTx/>
                <a:latin typeface="Calibri"/>
                <a:ea typeface="+mn-ea"/>
                <a:cs typeface="+mn-cs"/>
              </a:rPr>
              <a:t>hould revival languages use PSM?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AU" sz="4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AU" sz="4800" b="0" i="0" u="none" strike="noStrike" kern="1200" cap="none" spc="0" normalizeH="0" baseline="0" noProof="0" dirty="0" smtClean="0">
                <a:ln>
                  <a:noFill/>
                </a:ln>
                <a:solidFill>
                  <a:prstClr val="black"/>
                </a:solidFill>
                <a:effectLst/>
                <a:uLnTx/>
                <a:uFillTx/>
                <a:latin typeface="Calibri"/>
                <a:ea typeface="+mn-ea"/>
                <a:cs typeface="+mn-cs"/>
              </a:rPr>
              <a:t> Do you have examples of PSM in your own languages? </a:t>
            </a:r>
            <a:endParaRPr kumimoji="0" lang="en-AU"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69267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25.media.tumblr.com/e95a1787dce00c5c961bd9ba8d8e82ca/tumblr_mgosl0h8UU1qav5oho1_50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260350"/>
            <a:ext cx="8066088" cy="619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9" name="Picture 2"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835696" y="6526361"/>
            <a:ext cx="403244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smtClean="0">
                <a:ln>
                  <a:noFill/>
                </a:ln>
                <a:solidFill>
                  <a:srgbClr val="FF0000"/>
                </a:solidFill>
                <a:effectLst/>
                <a:uLnTx/>
                <a:uFillTx/>
                <a:latin typeface="Arial"/>
                <a:ea typeface="MS PGothic"/>
                <a:cs typeface="+mn-cs"/>
              </a:rPr>
              <a:t>Professor Ghil‘ad Zuckermann</a:t>
            </a:r>
            <a:endParaRPr kumimoji="0" lang="en-AU" sz="1700" b="1" i="0" u="none" strike="noStrike" kern="1200" cap="none" spc="0" normalizeH="0" baseline="0" noProof="0" dirty="0">
              <a:ln>
                <a:noFill/>
              </a:ln>
              <a:solidFill>
                <a:srgbClr val="FF0000"/>
              </a:solidFill>
              <a:effectLst/>
              <a:uLnTx/>
              <a:uFillTx/>
              <a:latin typeface="Arial"/>
              <a:ea typeface="MS PGothic"/>
              <a:cs typeface="+mn-cs"/>
            </a:endParaRPr>
          </a:p>
        </p:txBody>
      </p:sp>
      <p:sp>
        <p:nvSpPr>
          <p:cNvPr id="2" name="TextBox 1"/>
          <p:cNvSpPr txBox="1"/>
          <p:nvPr/>
        </p:nvSpPr>
        <p:spPr>
          <a:xfrm>
            <a:off x="3044344" y="0"/>
            <a:ext cx="5992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smtClean="0">
                <a:ln>
                  <a:noFill/>
                </a:ln>
                <a:solidFill>
                  <a:srgbClr val="C00000"/>
                </a:solidFill>
                <a:effectLst/>
                <a:uLnTx/>
                <a:uFillTx/>
                <a:latin typeface="Calibri"/>
                <a:ea typeface="+mn-ea"/>
                <a:cs typeface="+mn-cs"/>
              </a:rPr>
              <a:t>Stressed? GLENELG Desserts!</a:t>
            </a:r>
            <a:endParaRPr kumimoji="0" lang="en-AU" sz="36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xmlns="" val="407981367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323850" y="620713"/>
            <a:ext cx="8424863"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eaLnBrk="0" hangingPunct="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marL="0" marR="0" lvl="0" indent="0" algn="ctr" defTabSz="912813" rtl="1"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Palindromes</a:t>
            </a:r>
            <a:endParaRPr kumimoji="0" lang="he-IL" altLang="en-US" sz="7200" b="1"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en-US" altLang="en-US" sz="600" b="0" i="1"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8371" name="Picture 2" descr="http://upload.wikimedia.org/wikipedia/commons/thumb/7/75/DNA_palindrome.svg/400px-DNA_palindrome.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2060575"/>
            <a:ext cx="8607425" cy="378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2" name="Picture 4"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35696" y="6526361"/>
            <a:ext cx="403244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smtClean="0">
                <a:ln>
                  <a:noFill/>
                </a:ln>
                <a:solidFill>
                  <a:srgbClr val="FF0000"/>
                </a:solidFill>
                <a:effectLst/>
                <a:uLnTx/>
                <a:uFillTx/>
                <a:latin typeface="Arial"/>
                <a:ea typeface="MS PGothic"/>
                <a:cs typeface="+mn-cs"/>
              </a:rPr>
              <a:t>Professor Ghil‘ad Zuckermann</a:t>
            </a:r>
            <a:endParaRPr kumimoji="0" lang="en-AU" sz="1700" b="1" i="0" u="none" strike="noStrike" kern="1200" cap="none" spc="0" normalizeH="0" baseline="0" noProof="0" dirty="0">
              <a:ln>
                <a:noFill/>
              </a:ln>
              <a:solidFill>
                <a:srgbClr val="FF0000"/>
              </a:solidFill>
              <a:effectLst/>
              <a:uLnTx/>
              <a:uFillTx/>
              <a:latin typeface="Arial"/>
              <a:ea typeface="MS PGothic"/>
              <a:cs typeface="+mn-cs"/>
            </a:endParaRPr>
          </a:p>
        </p:txBody>
      </p:sp>
    </p:spTree>
    <p:extLst>
      <p:ext uri="{BB962C8B-B14F-4D97-AF65-F5344CB8AC3E}">
        <p14:creationId xmlns:p14="http://schemas.microsoft.com/office/powerpoint/2010/main" xmlns="" val="146805645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850106"/>
          </a:xfrm>
        </p:spPr>
        <p:txBody>
          <a:bodyPr>
            <a:normAutofit/>
          </a:bodyPr>
          <a:lstStyle/>
          <a:p>
            <a:r>
              <a:rPr lang="en-GB" b="1" dirty="0" smtClean="0"/>
              <a:t>INTRODUCTION</a:t>
            </a:r>
            <a:endParaRPr lang="en-AU" dirty="0"/>
          </a:p>
        </p:txBody>
      </p:sp>
      <p:sp>
        <p:nvSpPr>
          <p:cNvPr id="3" name="Content Placeholder 2"/>
          <p:cNvSpPr>
            <a:spLocks noGrp="1"/>
          </p:cNvSpPr>
          <p:nvPr>
            <p:ph idx="1"/>
          </p:nvPr>
        </p:nvSpPr>
        <p:spPr>
          <a:xfrm>
            <a:off x="4067944" y="1052736"/>
            <a:ext cx="4618856" cy="5184576"/>
          </a:xfrm>
        </p:spPr>
        <p:txBody>
          <a:bodyPr>
            <a:noAutofit/>
          </a:bodyPr>
          <a:lstStyle/>
          <a:p>
            <a:pPr hangingPunct="0">
              <a:lnSpc>
                <a:spcPct val="170000"/>
              </a:lnSpc>
              <a:buNone/>
            </a:pPr>
            <a:r>
              <a:rPr lang="en-GB" sz="1400" b="1" dirty="0" smtClean="0"/>
              <a:t>       </a:t>
            </a:r>
            <a:r>
              <a:rPr lang="en-GB" sz="1400" b="1" dirty="0" err="1" smtClean="0"/>
              <a:t>Chaim</a:t>
            </a:r>
            <a:r>
              <a:rPr lang="en-GB" sz="1400" b="1" dirty="0" smtClean="0"/>
              <a:t> </a:t>
            </a:r>
            <a:r>
              <a:rPr lang="en-GB" sz="1400" b="1" dirty="0" err="1" smtClean="0"/>
              <a:t>Leyb</a:t>
            </a:r>
            <a:r>
              <a:rPr lang="en-GB" sz="1400" b="1" dirty="0" smtClean="0"/>
              <a:t> </a:t>
            </a:r>
            <a:r>
              <a:rPr lang="en-GB" sz="1400" b="1" dirty="0" err="1" smtClean="0"/>
              <a:t>Hazan</a:t>
            </a:r>
            <a:r>
              <a:rPr lang="en-GB" sz="1400" b="1" dirty="0" smtClean="0"/>
              <a:t>, 27 April 1890, </a:t>
            </a:r>
            <a:r>
              <a:rPr lang="en-GB" sz="1400" b="1" i="1" dirty="0" err="1" smtClean="0"/>
              <a:t>Hatsfirá</a:t>
            </a:r>
            <a:r>
              <a:rPr lang="en-GB" sz="1400" b="1" dirty="0" smtClean="0"/>
              <a:t> ‘The Dawn’, p. 4: </a:t>
            </a:r>
            <a:endParaRPr lang="en-AU" sz="1400" b="1" dirty="0" smtClean="0"/>
          </a:p>
          <a:p>
            <a:pPr hangingPunct="0">
              <a:lnSpc>
                <a:spcPct val="170000"/>
              </a:lnSpc>
            </a:pPr>
            <a:r>
              <a:rPr lang="en-GB" sz="1400" dirty="0" smtClean="0"/>
              <a:t>The glass tool, which we put in front of our eyes in order to see well (</a:t>
            </a:r>
            <a:r>
              <a:rPr lang="ru-RU" sz="1400" dirty="0" smtClean="0"/>
              <a:t>очки</a:t>
            </a:r>
            <a:r>
              <a:rPr lang="en-GB" sz="1400" dirty="0" smtClean="0"/>
              <a:t>, </a:t>
            </a:r>
            <a:r>
              <a:rPr lang="en-GB" sz="1400" i="1" dirty="0" err="1" smtClean="0"/>
              <a:t>okulary</a:t>
            </a:r>
            <a:r>
              <a:rPr lang="en-GB" sz="1400" dirty="0" smtClean="0"/>
              <a:t>, </a:t>
            </a:r>
            <a:r>
              <a:rPr lang="en-GB" sz="1400" i="1" dirty="0" err="1" smtClean="0"/>
              <a:t>Brille</a:t>
            </a:r>
            <a:r>
              <a:rPr lang="en-GB" sz="1400" dirty="0" smtClean="0"/>
              <a:t>), which has been given many different names:</a:t>
            </a:r>
            <a:r>
              <a:rPr lang="en-GB" sz="1400" i="1" dirty="0" smtClean="0"/>
              <a:t> </a:t>
            </a:r>
            <a:r>
              <a:rPr lang="he-IL" sz="1400" dirty="0" smtClean="0"/>
              <a:t>כלי מחזה </a:t>
            </a:r>
            <a:r>
              <a:rPr lang="en-AU" sz="1400" dirty="0" smtClean="0"/>
              <a:t> </a:t>
            </a:r>
            <a:r>
              <a:rPr lang="en-GB" sz="1400" i="1" dirty="0" err="1" smtClean="0"/>
              <a:t>kli</a:t>
            </a:r>
            <a:r>
              <a:rPr lang="en-GB" sz="1400" i="1" dirty="0" smtClean="0"/>
              <a:t> </a:t>
            </a:r>
            <a:r>
              <a:rPr lang="en-GB" sz="1400" i="1" dirty="0" err="1" smtClean="0"/>
              <a:t>makhazé</a:t>
            </a:r>
            <a:r>
              <a:rPr lang="en-GB" sz="1400" i="1" dirty="0" smtClean="0"/>
              <a:t> </a:t>
            </a:r>
            <a:r>
              <a:rPr lang="en-GB" sz="1400" dirty="0" smtClean="0"/>
              <a:t>[‘tool of vision’],</a:t>
            </a:r>
            <a:r>
              <a:rPr lang="en-GB" sz="1400" i="1" dirty="0" smtClean="0"/>
              <a:t> </a:t>
            </a:r>
            <a:r>
              <a:rPr lang="he-IL" sz="1400" dirty="0" smtClean="0"/>
              <a:t>כלי ראות </a:t>
            </a:r>
            <a:r>
              <a:rPr lang="en-AU" sz="1400" dirty="0" smtClean="0"/>
              <a:t> </a:t>
            </a:r>
            <a:r>
              <a:rPr lang="en-GB" sz="1400" i="1" dirty="0" err="1" smtClean="0"/>
              <a:t>kli</a:t>
            </a:r>
            <a:r>
              <a:rPr lang="en-GB" sz="1400" i="1" dirty="0" smtClean="0"/>
              <a:t> </a:t>
            </a:r>
            <a:r>
              <a:rPr lang="en-GB" sz="1400" i="1" dirty="0" err="1" smtClean="0"/>
              <a:t>reút</a:t>
            </a:r>
            <a:r>
              <a:rPr lang="en-GB" sz="1400" i="1" dirty="0" smtClean="0"/>
              <a:t>, </a:t>
            </a:r>
            <a:r>
              <a:rPr lang="he-IL" sz="1400" dirty="0" smtClean="0"/>
              <a:t>כלי ראי </a:t>
            </a:r>
            <a:r>
              <a:rPr lang="en-GB" sz="1400" i="1" dirty="0" err="1" smtClean="0"/>
              <a:t>kli</a:t>
            </a:r>
            <a:r>
              <a:rPr lang="en-GB" sz="1400" i="1" dirty="0" smtClean="0"/>
              <a:t> </a:t>
            </a:r>
            <a:r>
              <a:rPr lang="en-GB" sz="1400" i="1" dirty="0" err="1" smtClean="0"/>
              <a:t>rói</a:t>
            </a:r>
            <a:r>
              <a:rPr lang="en-GB" sz="1400" i="1" dirty="0" smtClean="0"/>
              <a:t> </a:t>
            </a:r>
            <a:r>
              <a:rPr lang="en-GB" sz="1400" dirty="0" smtClean="0"/>
              <a:t>[‘seeing tool’], </a:t>
            </a:r>
            <a:r>
              <a:rPr lang="he-IL" sz="1400" dirty="0" smtClean="0"/>
              <a:t>בתי עינים </a:t>
            </a:r>
            <a:r>
              <a:rPr lang="en-AU" sz="1400" dirty="0" smtClean="0"/>
              <a:t> </a:t>
            </a:r>
            <a:r>
              <a:rPr lang="en-GB" sz="1400" i="1" dirty="0" err="1" smtClean="0"/>
              <a:t>batéy</a:t>
            </a:r>
            <a:r>
              <a:rPr lang="en-GB" sz="1400" i="1" dirty="0" smtClean="0"/>
              <a:t> </a:t>
            </a:r>
            <a:r>
              <a:rPr lang="en-GB" sz="1400" i="1" dirty="0" err="1" smtClean="0"/>
              <a:t>eynáim</a:t>
            </a:r>
            <a:r>
              <a:rPr lang="en-GB" sz="1400" i="1" dirty="0" smtClean="0"/>
              <a:t> </a:t>
            </a:r>
            <a:r>
              <a:rPr lang="en-GB" sz="1400" dirty="0" smtClean="0"/>
              <a:t>[‘houses of eyes’], I propose to call </a:t>
            </a:r>
            <a:r>
              <a:rPr lang="he-IL" sz="1400" dirty="0" smtClean="0"/>
              <a:t>משקפים </a:t>
            </a:r>
            <a:r>
              <a:rPr lang="en-GB" sz="1400" i="1" dirty="0" err="1" smtClean="0"/>
              <a:t>mishkafáim</a:t>
            </a:r>
            <a:r>
              <a:rPr lang="en-GB" sz="1400" dirty="0" smtClean="0"/>
              <a:t>. No one will deny that a one-word name is better than a multiple-word name. </a:t>
            </a:r>
            <a:endParaRPr lang="en-AU" sz="1400" i="1" dirty="0" smtClean="0"/>
          </a:p>
          <a:p>
            <a:pPr hangingPunct="0">
              <a:lnSpc>
                <a:spcPct val="170000"/>
              </a:lnSpc>
            </a:pPr>
            <a:r>
              <a:rPr lang="en-GB" sz="1400" dirty="0" smtClean="0"/>
              <a:t>…I chose it because of its similarity to the Greek word </a:t>
            </a:r>
            <a:r>
              <a:rPr lang="en-GB" sz="1400" dirty="0" err="1" smtClean="0"/>
              <a:t>skop</a:t>
            </a:r>
            <a:r>
              <a:rPr lang="el-GR" sz="1400" dirty="0" smtClean="0"/>
              <a:t>έ</a:t>
            </a:r>
            <a:r>
              <a:rPr lang="en-GB" sz="1400" dirty="0" smtClean="0"/>
              <a:t>w (‘I look at’), which appears in the names of all glass lenses in the languages of Europe: </a:t>
            </a:r>
            <a:r>
              <a:rPr lang="en-GB" sz="1400" i="1" dirty="0" smtClean="0"/>
              <a:t>telescope, microscope, kaleidoscope</a:t>
            </a:r>
            <a:r>
              <a:rPr lang="en-GB" sz="1400" dirty="0" smtClean="0"/>
              <a:t> and the like.</a:t>
            </a:r>
            <a:endParaRPr lang="en-AU" sz="140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6</a:t>
            </a:fld>
            <a:endParaRPr lang="en-AU" dirty="0"/>
          </a:p>
        </p:txBody>
      </p:sp>
      <p:pic>
        <p:nvPicPr>
          <p:cNvPr id="1026" name="Picture 2" descr="phoenix"/>
          <p:cNvPicPr>
            <a:picLocks noChangeAspect="1" noChangeArrowheads="1"/>
          </p:cNvPicPr>
          <p:nvPr/>
        </p:nvPicPr>
        <p:blipFill>
          <a:blip r:embed="rId3" cstate="print"/>
          <a:srcRect/>
          <a:stretch>
            <a:fillRect/>
          </a:stretch>
        </p:blipFill>
        <p:spPr bwMode="auto">
          <a:xfrm>
            <a:off x="-1" y="1194964"/>
            <a:ext cx="4006809" cy="4826324"/>
          </a:xfrm>
          <a:prstGeom prst="rect">
            <a:avLst/>
          </a:prstGeom>
          <a:noFill/>
          <a:ln w="9525">
            <a:noFill/>
            <a:miter lim="800000"/>
            <a:headEnd/>
            <a:tailEnd/>
          </a:ln>
        </p:spPr>
      </p:pic>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323850" y="404813"/>
            <a:ext cx="8424863"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eaLnBrk="0" hangingPunct="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marL="0" marR="0" lvl="0" indent="0" algn="ctr" defTabSz="912813" rtl="1" eaLnBrk="1" fontAlgn="base" latinLnBrk="0" hangingPunct="1">
              <a:lnSpc>
                <a:spcPct val="100000"/>
              </a:lnSpc>
              <a:spcBef>
                <a:spcPct val="0"/>
              </a:spcBef>
              <a:spcAft>
                <a:spcPct val="0"/>
              </a:spcAft>
              <a:buClrTx/>
              <a:buSzTx/>
              <a:buFontTx/>
              <a:buNone/>
              <a:tabLst/>
              <a:defRPr/>
            </a:pPr>
            <a:r>
              <a:rPr kumimoji="0" lang="he-IL" altLang="en-US" sz="7200" b="1"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הִפּוכופּה = ריצת ציר</a:t>
            </a: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en-US" altLang="en-US" sz="600" b="0" i="1"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9395" name="TextBox 4"/>
          <p:cNvSpPr txBox="1">
            <a:spLocks noChangeArrowheads="1"/>
          </p:cNvSpPr>
          <p:nvPr/>
        </p:nvSpPr>
        <p:spPr bwMode="auto">
          <a:xfrm>
            <a:off x="395288" y="1773238"/>
            <a:ext cx="82804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eaLnBrk="0" hangingPunct="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שם, היא לקחה לשון ורדים וחולדה טרפה תולעת. לא נגרם אסון צורף וסבל. בַּרחוב, צועני בְּשֵם מתוּשלח דחף בְּחרוּף נפש רופא לבוּש צְחוֹרים. ברור וחשוב לציֵן: הבחור, השוכר דירות ברחוב פִּינֵס, זכר סוֹד רמאים והלך לדוּג בְּים הזּרמים הרמים. הזרמים נָטְרוּ סוּג פֶּלֶג לפוֹעלוֹ. נוצר בּוֹ המוּזר בתוך היּם.</a:t>
            </a: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זמר להקה עמד ושאב רוחות מפּרְשן שבוי. האיש בלט והפיח נועם בקורס הכנה לבחן בספורט.</a:t>
            </a: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איבה נוצרה והרצון הביא טֵרוּף. סב נח בּלֶה נכֵה סרוּק במעון חיפה וטל בשיא היוֹבש נשרף מתוח ורב אש ודמע.</a:t>
            </a: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הקהל רמז מי הכּוֹתֵב רֵזוּמֵה וברצונו לעוף לגלפּגוֹס, ורטן: מי מרזה? מי מרה מִיּם רזה? מי בּגוּד לכלה? ומי אמר: "דוֹס רכּז סְנִיף בּוֹחֵר בְּתוֹר יד רכוש"? הרוחב הניצל בו שחור ורב.</a:t>
            </a:r>
          </a:p>
          <a:p>
            <a:pPr marL="0" marR="0" lvl="0" indent="0" algn="r" defTabSz="912813" rtl="1"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מי רוחץ שובל אפור? שפן פורח בפחד, חלש ותם משבי, נעוץ בּוֹ חרב.</a:t>
            </a:r>
          </a:p>
          <a:p>
            <a:pPr marL="0" marR="0" lvl="0" indent="0" algn="r" defTabSz="912813" rtl="1"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t>לבסוף: רוּץ, נוּס, אמרגן, אל תעלות הפרט הדלוח ומידרונו של החקלאי המּש.</a:t>
            </a:r>
          </a:p>
        </p:txBody>
      </p:sp>
      <p:pic>
        <p:nvPicPr>
          <p:cNvPr id="59396" name="Picture 4" descr="Screen Shot 2013-09-17 at 11.51.58 A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35696" y="6526361"/>
            <a:ext cx="403244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smtClean="0">
                <a:ln>
                  <a:noFill/>
                </a:ln>
                <a:solidFill>
                  <a:srgbClr val="FF0000"/>
                </a:solidFill>
                <a:effectLst/>
                <a:uLnTx/>
                <a:uFillTx/>
                <a:latin typeface="Arial"/>
                <a:ea typeface="MS PGothic"/>
                <a:cs typeface="+mn-cs"/>
              </a:rPr>
              <a:t>Professor Ghil‘ad Zuckermann</a:t>
            </a:r>
            <a:endParaRPr kumimoji="0" lang="en-AU" sz="1700" b="1" i="0" u="none" strike="noStrike" kern="1200" cap="none" spc="0" normalizeH="0" baseline="0" noProof="0" dirty="0">
              <a:ln>
                <a:noFill/>
              </a:ln>
              <a:solidFill>
                <a:srgbClr val="FF0000"/>
              </a:solidFill>
              <a:effectLst/>
              <a:uLnTx/>
              <a:uFillTx/>
              <a:latin typeface="Arial"/>
              <a:ea typeface="MS PGothic"/>
              <a:cs typeface="+mn-cs"/>
            </a:endParaRPr>
          </a:p>
        </p:txBody>
      </p:sp>
    </p:spTree>
    <p:extLst>
      <p:ext uri="{BB962C8B-B14F-4D97-AF65-F5344CB8AC3E}">
        <p14:creationId xmlns:p14="http://schemas.microsoft.com/office/powerpoint/2010/main" xmlns="" val="45711937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6469086"/>
            <a:ext cx="2819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dirty="0" smtClean="0">
                <a:ln>
                  <a:noFill/>
                </a:ln>
                <a:solidFill>
                  <a:srgbClr val="FF0000"/>
                </a:solidFill>
                <a:effectLst/>
                <a:uLnTx/>
                <a:uFillTx/>
                <a:latin typeface="Arial" charset="0"/>
                <a:ea typeface="+mn-ea"/>
                <a:cs typeface="+mn-cs"/>
              </a:rPr>
              <a:t>Professor Ghil‘ad Zuckermann</a:t>
            </a:r>
            <a:endParaRPr kumimoji="0" lang="en-AU" sz="1400" b="1" i="0" u="none" strike="noStrike" kern="1200" cap="none" spc="0" normalizeH="0" baseline="0" noProof="0" dirty="0">
              <a:ln>
                <a:noFill/>
              </a:ln>
              <a:solidFill>
                <a:srgbClr val="FF0000"/>
              </a:solidFill>
              <a:effectLst/>
              <a:uLnTx/>
              <a:uFillTx/>
              <a:latin typeface="Arial" charset="0"/>
              <a:ea typeface="+mn-ea"/>
              <a:cs typeface="+mn-cs"/>
            </a:endParaRPr>
          </a:p>
        </p:txBody>
      </p:sp>
      <p:pic>
        <p:nvPicPr>
          <p:cNvPr id="10" name="Picture 2" descr="https://fbcdn-sphotos-a.akamaihd.net/hphotos-ak-prn1/529911_10151516875320495_883185494_25194642_69189252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79758"/>
            <a:ext cx="4719301" cy="6762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435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7</a:t>
            </a:fld>
            <a:endParaRPr lang="en-AU" dirty="0"/>
          </a:p>
        </p:txBody>
      </p:sp>
      <p:pic>
        <p:nvPicPr>
          <p:cNvPr id="2050" name="Picture 2"/>
          <p:cNvPicPr>
            <a:picLocks noChangeAspect="1" noChangeArrowheads="1"/>
          </p:cNvPicPr>
          <p:nvPr/>
        </p:nvPicPr>
        <p:blipFill>
          <a:blip r:embed="rId2" cstate="print"/>
          <a:srcRect/>
          <a:stretch>
            <a:fillRect/>
          </a:stretch>
        </p:blipFill>
        <p:spPr bwMode="auto">
          <a:xfrm>
            <a:off x="216024" y="1245012"/>
            <a:ext cx="8748464" cy="4665251"/>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TWO POSSIBLE ETYMOLOGICAL ANALYSES</a:t>
            </a:r>
            <a:endParaRPr lang="en-AU" sz="2400"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8</a:t>
            </a:fld>
            <a:endParaRPr lang="en-AU" dirty="0"/>
          </a:p>
        </p:txBody>
      </p:sp>
      <p:pic>
        <p:nvPicPr>
          <p:cNvPr id="3074" name="Picture 2"/>
          <p:cNvPicPr>
            <a:picLocks noChangeAspect="1" noChangeArrowheads="1"/>
          </p:cNvPicPr>
          <p:nvPr/>
        </p:nvPicPr>
        <p:blipFill>
          <a:blip r:embed="rId2" cstate="print"/>
          <a:srcRect/>
          <a:stretch>
            <a:fillRect/>
          </a:stretch>
        </p:blipFill>
        <p:spPr bwMode="auto">
          <a:xfrm>
            <a:off x="114300" y="1414463"/>
            <a:ext cx="8915400" cy="4029075"/>
          </a:xfrm>
          <a:prstGeom prst="rect">
            <a:avLst/>
          </a:prstGeom>
          <a:noFill/>
          <a:ln w="9525">
            <a:noFill/>
            <a:miter lim="800000"/>
            <a:headEnd/>
            <a:tailEnd/>
          </a:ln>
        </p:spPr>
      </p:pic>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713387"/>
          </a:xfrm>
        </p:spPr>
        <p:txBody>
          <a:bodyPr/>
          <a:lstStyle/>
          <a:p>
            <a:r>
              <a:rPr lang="en-GB" dirty="0" smtClean="0"/>
              <a:t>However, such one-dimensional, strictly structural, conservative views, just like the traditional classifications of sources of lexical enrichment (e.g. Haugen 1950), fail to take into account the intricate effects of language contact and linguistic diffusion. I would advocate a broader-based, structural </a:t>
            </a:r>
            <a:r>
              <a:rPr lang="en-GB" i="1" dirty="0" smtClean="0"/>
              <a:t>cum</a:t>
            </a:r>
            <a:r>
              <a:rPr lang="en-GB" dirty="0" smtClean="0"/>
              <a:t> motivational approach, one that considers the lexeme’s covert cultural, social and semantic aspects to be as important as its morphology, integrating lexical diffusion and genetic inheritance models.</a:t>
            </a:r>
            <a:endParaRPr lang="en-AU" dirty="0" smtClean="0"/>
          </a:p>
          <a:p>
            <a:pPr>
              <a:buNone/>
            </a:pP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9</a:t>
            </a:fld>
            <a:endParaRPr lang="en-AU" dirty="0"/>
          </a:p>
        </p:txBody>
      </p:sp>
      <p:sp>
        <p:nvSpPr>
          <p:cNvPr id="6" name="TextBox 5"/>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spTree>
  </p:cSld>
  <p:clrMapOvr>
    <a:masterClrMapping/>
  </p:clrMapOvr>
</p:sld>
</file>

<file path=ppt/theme/theme1.xml><?xml version="1.0" encoding="utf-8"?>
<a:theme xmlns:a="http://schemas.openxmlformats.org/drawingml/2006/main" name="UoA_PPT3">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ofA Bonython Template">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UoA_PPT3</Template>
  <TotalTime>40</TotalTime>
  <Words>2203</Words>
  <Application>Microsoft Office PowerPoint</Application>
  <PresentationFormat>นำเสนอทางหน้าจอ (4:3)</PresentationFormat>
  <Paragraphs>372</Paragraphs>
  <Slides>61</Slides>
  <Notes>13</Notes>
  <HiddenSlides>0</HiddenSlides>
  <MMClips>0</MMClips>
  <ScaleCrop>false</ScaleCrop>
  <HeadingPairs>
    <vt:vector size="4" baseType="variant">
      <vt:variant>
        <vt:lpstr>ชุดรูปแบบ</vt:lpstr>
      </vt:variant>
      <vt:variant>
        <vt:i4>6</vt:i4>
      </vt:variant>
      <vt:variant>
        <vt:lpstr>ชื่อเรื่องภาพนิ่ง</vt:lpstr>
      </vt:variant>
      <vt:variant>
        <vt:i4>61</vt:i4>
      </vt:variant>
    </vt:vector>
  </HeadingPairs>
  <TitlesOfParts>
    <vt:vector size="67" baseType="lpstr">
      <vt:lpstr>UoA_PPT3</vt:lpstr>
      <vt:lpstr>Custom Design</vt:lpstr>
      <vt:lpstr>1_Custom Design</vt:lpstr>
      <vt:lpstr>UofA Bonython Template</vt:lpstr>
      <vt:lpstr>2_Blank Presentation</vt:lpstr>
      <vt:lpstr>Blank Presentation</vt:lpstr>
      <vt:lpstr>One Word, Two Parents </vt:lpstr>
      <vt:lpstr>ภาพนิ่ง 2</vt:lpstr>
      <vt:lpstr>ภาพนิ่ง 3</vt:lpstr>
      <vt:lpstr>Abstract of Today’s Lecture-slash-discussion</vt:lpstr>
      <vt:lpstr>ภาพนิ่ง 5</vt:lpstr>
      <vt:lpstr>INTRODUCTION</vt:lpstr>
      <vt:lpstr>ภาพนิ่ง 7</vt:lpstr>
      <vt:lpstr>TWO POSSIBLE ETYMOLOGICAL ANALYSES</vt:lpstr>
      <vt:lpstr>ภาพนิ่ง 9</vt:lpstr>
      <vt:lpstr>‘PHONO-SEMANTIC MATCHING’ (PSM) </vt:lpstr>
      <vt:lpstr>ภาพนิ่ง 11</vt:lpstr>
      <vt:lpstr>ภาพนิ่ง 12</vt:lpstr>
      <vt:lpstr>ISRAELI</vt:lpstr>
      <vt:lpstr>ภาพนิ่ง 14</vt:lpstr>
      <vt:lpstr>ภาพนิ่ง 15</vt:lpstr>
      <vt:lpstr>I. PSM that introduces a new SENSE</vt:lpstr>
      <vt:lpstr>ภาพนิ่ง 17</vt:lpstr>
      <vt:lpstr>‘Incestuous PSM’</vt:lpstr>
      <vt:lpstr>Specificizing PSM</vt:lpstr>
      <vt:lpstr>II. PSM that introduces a new WORD</vt:lpstr>
      <vt:lpstr>ภาพนิ่ง 21</vt:lpstr>
      <vt:lpstr>ภาพนิ่ง 22</vt:lpstr>
      <vt:lpstr>The Advantages of PSM for the (Puristic) Language Planner</vt:lpstr>
      <vt:lpstr>Other Motivations for PSM</vt:lpstr>
      <vt:lpstr>TURKISH</vt:lpstr>
      <vt:lpstr>ภาพนิ่ง 26</vt:lpstr>
      <vt:lpstr>ภาพนิ่ง 27</vt:lpstr>
      <vt:lpstr>ARABIC</vt:lpstr>
      <vt:lpstr>ICELANDIC</vt:lpstr>
      <vt:lpstr>ภาพนิ่ง 30</vt:lpstr>
      <vt:lpstr>ภาพนิ่ง 31</vt:lpstr>
      <vt:lpstr>ภาพนิ่ง 32</vt:lpstr>
      <vt:lpstr>THE CONGRUENCE PRINCIPLE</vt:lpstr>
      <vt:lpstr>JAMAICAN CREOLE</vt:lpstr>
      <vt:lpstr>TOK PISIN</vt:lpstr>
      <vt:lpstr>ภาพนิ่ง 36</vt:lpstr>
      <vt:lpstr>HAITIAN CREOLE</vt:lpstr>
      <vt:lpstr>AUSTRALIAN ABORIGINAL TOPONYMS</vt:lpstr>
      <vt:lpstr>AUSTRALIAN ABORIGINAL TOPONYMS</vt:lpstr>
      <vt:lpstr>AUSTRALIAN ABORIGINAL TOPONYMS</vt:lpstr>
      <vt:lpstr>AUSTRALIAN ABORIGINAL TOPONYMS</vt:lpstr>
      <vt:lpstr>AUSTRALIAN ABORIGINAL TOPONYMS</vt:lpstr>
      <vt:lpstr>AUSTRALIAN ABORIGINAL TOPONYMS</vt:lpstr>
      <vt:lpstr>MANDARIN</vt:lpstr>
      <vt:lpstr>ภาพนิ่ง 45</vt:lpstr>
      <vt:lpstr>ภาพนิ่ง 46</vt:lpstr>
      <vt:lpstr>ภาพนิ่ง 47</vt:lpstr>
      <vt:lpstr>ภาพนิ่ง 48</vt:lpstr>
      <vt:lpstr>JAPANESE</vt:lpstr>
      <vt:lpstr>ภาพนิ่ง 50</vt:lpstr>
      <vt:lpstr>ภาพนิ่ง 51</vt:lpstr>
      <vt:lpstr>ภาพนิ่ง 52</vt:lpstr>
      <vt:lpstr>Main sources (including detailed discussion of theoretical and practical implications, polychronic analysis of 200 more PSMs, and full bibliographical references):</vt:lpstr>
      <vt:lpstr>On multiple causation and hybridity, see also</vt:lpstr>
      <vt:lpstr>Cont.</vt:lpstr>
      <vt:lpstr>ภาพนิ่ง 56</vt:lpstr>
      <vt:lpstr>QUESTIONS</vt:lpstr>
      <vt:lpstr>ภาพนิ่ง 58</vt:lpstr>
      <vt:lpstr>ภาพนิ่ง 59</vt:lpstr>
      <vt:lpstr>ภาพนิ่ง 60</vt:lpstr>
      <vt:lpstr>ภาพนิ่ง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PSM</dc:title>
  <dc:creator>Prof Zuckermann</dc:creator>
  <cp:lastModifiedBy>Corporate Edition</cp:lastModifiedBy>
  <cp:revision>62</cp:revision>
  <dcterms:created xsi:type="dcterms:W3CDTF">2013-06-20T13:48:49Z</dcterms:created>
  <dcterms:modified xsi:type="dcterms:W3CDTF">2018-11-08T05:02:23Z</dcterms:modified>
</cp:coreProperties>
</file>