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lang="en-GB">
                <a:solidFill>
                  <a:schemeClr val="dk1"/>
                </a:solidFill>
              </a:rPr>
              <a:t>bš / ḥbšn / mš</a:t>
            </a:r>
          </a:p>
          <a:p>
            <a:pPr lvl="0" rtl="0">
              <a:lnSpc>
                <a:spcPct val="115000"/>
              </a:lnSpc>
              <a:spcBef>
                <a:spcPts val="0"/>
              </a:spcBef>
              <a:buClr>
                <a:schemeClr val="dk1"/>
              </a:buClr>
              <a:buSzPct val="100000"/>
              <a:buFont typeface="Arial"/>
              <a:buNone/>
            </a:pPr>
            <a:r>
              <a:rPr lang="en-GB">
                <a:solidFill>
                  <a:schemeClr val="dk1"/>
                </a:solidFill>
              </a:rPr>
              <a:t>ʔz / tmh</a:t>
            </a:r>
          </a:p>
          <a:p>
            <a:pPr lvl="0" rtl="0">
              <a:lnSpc>
                <a:spcPct val="115000"/>
              </a:lnSpc>
              <a:spcBef>
                <a:spcPts val="0"/>
              </a:spcBef>
              <a:buClr>
                <a:schemeClr val="dk1"/>
              </a:buClr>
              <a:buSzPct val="100000"/>
              <a:buFont typeface="Arial"/>
              <a:buNone/>
            </a:pPr>
            <a:r>
              <a:rPr lang="en-GB">
                <a:solidFill>
                  <a:schemeClr val="dk1"/>
                </a:solidFill>
              </a:rPr>
              <a:t>šnt / &lt;t&gt;mhn / ʕl</a:t>
            </a:r>
          </a:p>
          <a:p>
            <a:pPr lvl="0" rtl="0">
              <a:lnSpc>
                <a:spcPct val="115000"/>
              </a:lnSpc>
              <a:spcBef>
                <a:spcPts val="0"/>
              </a:spcBef>
              <a:buClr>
                <a:schemeClr val="dk1"/>
              </a:buClr>
              <a:buSzPct val="100000"/>
              <a:buFont typeface="Arial"/>
              <a:buNone/>
            </a:pPr>
            <a:r>
              <a:rPr lang="en-GB">
                <a:solidFill>
                  <a:schemeClr val="dk1"/>
                </a:solidFill>
              </a:rPr>
              <a:t>bʕlt</a:t>
            </a:r>
          </a:p>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GB"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sciencenews.org/article/oldest-alphabet-identified-hebrew" TargetMode="External"/><Relationship Id="rId4" Type="http://schemas.openxmlformats.org/officeDocument/2006/relationships/hyperlink" Target="http://asorblog.org/2017/04/10/hebrew-language-behind-worlds-first-alphabet/" TargetMode="External"/><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GB"/>
              <a:t>Из истории алфавита</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en-GB" sz="3600"/>
              <a:t>Язык протосинайской письменности</a:t>
            </a:r>
          </a:p>
          <a:p>
            <a:pPr lvl="0">
              <a:spcBef>
                <a:spcPts val="0"/>
              </a:spcBef>
              <a:buNone/>
            </a:pPr>
            <a:r>
              <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Идентификация знаков (Leibovitch 1934)</a:t>
            </a:r>
          </a:p>
          <a:p>
            <a:pPr lvl="0">
              <a:spcBef>
                <a:spcPts val="0"/>
              </a:spcBef>
              <a:buNone/>
            </a:pPr>
            <a:r>
              <a:t/>
            </a:r>
            <a:endParaRPr/>
          </a:p>
        </p:txBody>
      </p:sp>
      <p:sp>
        <p:nvSpPr>
          <p:cNvPr id="117" name="Shape 11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18" name="Shape 118"/>
          <p:cNvPicPr preferRelativeResize="0"/>
          <p:nvPr/>
        </p:nvPicPr>
        <p:blipFill>
          <a:blip r:embed="rId3">
            <a:alphaModFix/>
          </a:blip>
          <a:stretch>
            <a:fillRect/>
          </a:stretch>
        </p:blipFill>
        <p:spPr>
          <a:xfrm>
            <a:off x="311711" y="1152473"/>
            <a:ext cx="4466963" cy="3416400"/>
          </a:xfrm>
          <a:prstGeom prst="rect">
            <a:avLst/>
          </a:prstGeom>
          <a:noFill/>
          <a:ln>
            <a:noFill/>
          </a:ln>
        </p:spPr>
      </p:pic>
      <p:pic>
        <p:nvPicPr>
          <p:cNvPr id="119" name="Shape 119"/>
          <p:cNvPicPr preferRelativeResize="0"/>
          <p:nvPr/>
        </p:nvPicPr>
        <p:blipFill>
          <a:blip r:embed="rId4">
            <a:alphaModFix/>
          </a:blip>
          <a:stretch>
            <a:fillRect/>
          </a:stretch>
        </p:blipFill>
        <p:spPr>
          <a:xfrm>
            <a:off x="4460312" y="1227125"/>
            <a:ext cx="4371975" cy="3267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Идентификация знаков</a:t>
            </a:r>
          </a:p>
        </p:txBody>
      </p:sp>
      <p:sp>
        <p:nvSpPr>
          <p:cNvPr id="125" name="Shape 12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26" name="Shape 126"/>
          <p:cNvPicPr preferRelativeResize="0"/>
          <p:nvPr/>
        </p:nvPicPr>
        <p:blipFill>
          <a:blip r:embed="rId3">
            <a:alphaModFix/>
          </a:blip>
          <a:stretch>
            <a:fillRect/>
          </a:stretch>
        </p:blipFill>
        <p:spPr>
          <a:xfrm>
            <a:off x="311687" y="1152462"/>
            <a:ext cx="4162425" cy="1552575"/>
          </a:xfrm>
          <a:prstGeom prst="rect">
            <a:avLst/>
          </a:prstGeom>
          <a:noFill/>
          <a:ln>
            <a:noFill/>
          </a:ln>
        </p:spPr>
      </p:pic>
      <p:pic>
        <p:nvPicPr>
          <p:cNvPr id="127" name="Shape 127"/>
          <p:cNvPicPr preferRelativeResize="0"/>
          <p:nvPr/>
        </p:nvPicPr>
        <p:blipFill>
          <a:blip r:embed="rId4">
            <a:alphaModFix/>
          </a:blip>
          <a:stretch>
            <a:fillRect/>
          </a:stretch>
        </p:blipFill>
        <p:spPr>
          <a:xfrm>
            <a:off x="311698" y="2705050"/>
            <a:ext cx="3707074" cy="1906950"/>
          </a:xfrm>
          <a:prstGeom prst="rect">
            <a:avLst/>
          </a:prstGeom>
          <a:noFill/>
          <a:ln>
            <a:noFill/>
          </a:ln>
        </p:spPr>
      </p:pic>
      <p:pic>
        <p:nvPicPr>
          <p:cNvPr id="128" name="Shape 128"/>
          <p:cNvPicPr preferRelativeResize="0"/>
          <p:nvPr/>
        </p:nvPicPr>
        <p:blipFill>
          <a:blip r:embed="rId5">
            <a:alphaModFix/>
          </a:blip>
          <a:stretch>
            <a:fillRect/>
          </a:stretch>
        </p:blipFill>
        <p:spPr>
          <a:xfrm>
            <a:off x="4707962" y="1198550"/>
            <a:ext cx="4124325" cy="332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Идентификация знаков</a:t>
            </a:r>
          </a:p>
        </p:txBody>
      </p:sp>
      <p:sp>
        <p:nvSpPr>
          <p:cNvPr id="134" name="Shape 13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35" name="Shape 135"/>
          <p:cNvPicPr preferRelativeResize="0"/>
          <p:nvPr/>
        </p:nvPicPr>
        <p:blipFill>
          <a:blip r:embed="rId3">
            <a:alphaModFix/>
          </a:blip>
          <a:stretch>
            <a:fillRect/>
          </a:stretch>
        </p:blipFill>
        <p:spPr>
          <a:xfrm>
            <a:off x="311702" y="1152475"/>
            <a:ext cx="5054877" cy="34163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Реконструкция алфавита (Albright 1966)</a:t>
            </a:r>
          </a:p>
        </p:txBody>
      </p:sp>
      <p:sp>
        <p:nvSpPr>
          <p:cNvPr id="141" name="Shape 14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42" name="Shape 142"/>
          <p:cNvPicPr preferRelativeResize="0"/>
          <p:nvPr/>
        </p:nvPicPr>
        <p:blipFill>
          <a:blip r:embed="rId3">
            <a:alphaModFix/>
          </a:blip>
          <a:stretch>
            <a:fillRect/>
          </a:stretch>
        </p:blipFill>
        <p:spPr>
          <a:xfrm>
            <a:off x="367875" y="1206600"/>
            <a:ext cx="5567209" cy="3362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Реконструкция алфавита (продолжение)</a:t>
            </a:r>
          </a:p>
        </p:txBody>
      </p:sp>
      <p:sp>
        <p:nvSpPr>
          <p:cNvPr id="148" name="Shape 14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49" name="Shape 149"/>
          <p:cNvPicPr preferRelativeResize="0"/>
          <p:nvPr/>
        </p:nvPicPr>
        <p:blipFill>
          <a:blip r:embed="rId3">
            <a:alphaModFix/>
          </a:blip>
          <a:stretch>
            <a:fillRect/>
          </a:stretch>
        </p:blipFill>
        <p:spPr>
          <a:xfrm>
            <a:off x="311701" y="1178050"/>
            <a:ext cx="5836606" cy="33652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Интерпретация текстов (Albright 1966, Sinai 349)</a:t>
            </a:r>
          </a:p>
        </p:txBody>
      </p:sp>
      <p:sp>
        <p:nvSpPr>
          <p:cNvPr id="155" name="Shape 15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56" name="Shape 156"/>
          <p:cNvPicPr preferRelativeResize="0"/>
          <p:nvPr/>
        </p:nvPicPr>
        <p:blipFill rotWithShape="1">
          <a:blip r:embed="rId3">
            <a:alphaModFix/>
          </a:blip>
          <a:srcRect b="-10877" l="0" r="-5808" t="0"/>
          <a:stretch/>
        </p:blipFill>
        <p:spPr>
          <a:xfrm>
            <a:off x="311700" y="1231450"/>
            <a:ext cx="2781599" cy="3337425"/>
          </a:xfrm>
          <a:prstGeom prst="rect">
            <a:avLst/>
          </a:prstGeom>
          <a:noFill/>
          <a:ln>
            <a:noFill/>
          </a:ln>
        </p:spPr>
      </p:pic>
      <p:pic>
        <p:nvPicPr>
          <p:cNvPr id="157" name="Shape 157"/>
          <p:cNvPicPr preferRelativeResize="0"/>
          <p:nvPr/>
        </p:nvPicPr>
        <p:blipFill>
          <a:blip r:embed="rId4">
            <a:alphaModFix/>
          </a:blip>
          <a:stretch>
            <a:fillRect/>
          </a:stretch>
        </p:blipFill>
        <p:spPr>
          <a:xfrm>
            <a:off x="3474387" y="1228675"/>
            <a:ext cx="4219575" cy="1600200"/>
          </a:xfrm>
          <a:prstGeom prst="rect">
            <a:avLst/>
          </a:prstGeom>
          <a:noFill/>
          <a:ln>
            <a:noFill/>
          </a:ln>
        </p:spPr>
      </p:pic>
      <p:pic>
        <p:nvPicPr>
          <p:cNvPr id="158" name="Shape 158"/>
          <p:cNvPicPr preferRelativeResize="0"/>
          <p:nvPr/>
        </p:nvPicPr>
        <p:blipFill>
          <a:blip r:embed="rId5">
            <a:alphaModFix/>
          </a:blip>
          <a:stretch>
            <a:fillRect/>
          </a:stretch>
        </p:blipFill>
        <p:spPr>
          <a:xfrm>
            <a:off x="3421037" y="3039825"/>
            <a:ext cx="5038725" cy="152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Sinai 349 (чтение Sass 1988)</a:t>
            </a:r>
          </a:p>
        </p:txBody>
      </p:sp>
      <p:sp>
        <p:nvSpPr>
          <p:cNvPr id="164" name="Shape 16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65" name="Shape 165"/>
          <p:cNvPicPr preferRelativeResize="0"/>
          <p:nvPr/>
        </p:nvPicPr>
        <p:blipFill>
          <a:blip r:embed="rId3">
            <a:alphaModFix/>
          </a:blip>
          <a:stretch>
            <a:fillRect/>
          </a:stretch>
        </p:blipFill>
        <p:spPr>
          <a:xfrm>
            <a:off x="368225" y="1207475"/>
            <a:ext cx="2571750" cy="2886075"/>
          </a:xfrm>
          <a:prstGeom prst="rect">
            <a:avLst/>
          </a:prstGeom>
          <a:noFill/>
          <a:ln>
            <a:noFill/>
          </a:ln>
        </p:spPr>
      </p:pic>
      <p:pic>
        <p:nvPicPr>
          <p:cNvPr id="166" name="Shape 166"/>
          <p:cNvPicPr preferRelativeResize="0"/>
          <p:nvPr/>
        </p:nvPicPr>
        <p:blipFill>
          <a:blip r:embed="rId4">
            <a:alphaModFix/>
          </a:blip>
          <a:stretch>
            <a:fillRect/>
          </a:stretch>
        </p:blipFill>
        <p:spPr>
          <a:xfrm>
            <a:off x="4201400" y="1452550"/>
            <a:ext cx="2886075" cy="2238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Sinai 375a (Sass 1988)</a:t>
            </a:r>
          </a:p>
        </p:txBody>
      </p:sp>
      <p:sp>
        <p:nvSpPr>
          <p:cNvPr id="172" name="Shape 17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GB"/>
              <a:t>k</a:t>
            </a:r>
          </a:p>
        </p:txBody>
      </p:sp>
      <p:pic>
        <p:nvPicPr>
          <p:cNvPr id="173" name="Shape 173"/>
          <p:cNvPicPr preferRelativeResize="0"/>
          <p:nvPr/>
        </p:nvPicPr>
        <p:blipFill>
          <a:blip r:embed="rId3">
            <a:alphaModFix/>
          </a:blip>
          <a:stretch>
            <a:fillRect/>
          </a:stretch>
        </p:blipFill>
        <p:spPr>
          <a:xfrm rot="5400000">
            <a:off x="553062" y="966112"/>
            <a:ext cx="2718499" cy="3201225"/>
          </a:xfrm>
          <a:prstGeom prst="rect">
            <a:avLst/>
          </a:prstGeom>
          <a:noFill/>
          <a:ln>
            <a:noFill/>
          </a:ln>
        </p:spPr>
      </p:pic>
      <p:pic>
        <p:nvPicPr>
          <p:cNvPr id="174" name="Shape 174"/>
          <p:cNvPicPr preferRelativeResize="0"/>
          <p:nvPr/>
        </p:nvPicPr>
        <p:blipFill>
          <a:blip r:embed="rId4">
            <a:alphaModFix/>
          </a:blip>
          <a:stretch>
            <a:fillRect/>
          </a:stretch>
        </p:blipFill>
        <p:spPr>
          <a:xfrm>
            <a:off x="2659223" y="3731524"/>
            <a:ext cx="6074701" cy="572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Sinai 375a (Petrovich 2017)</a:t>
            </a:r>
          </a:p>
        </p:txBody>
      </p:sp>
      <p:sp>
        <p:nvSpPr>
          <p:cNvPr id="180" name="Shape 18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81" name="Shape 181"/>
          <p:cNvPicPr preferRelativeResize="0"/>
          <p:nvPr/>
        </p:nvPicPr>
        <p:blipFill>
          <a:blip r:embed="rId3">
            <a:alphaModFix/>
          </a:blip>
          <a:stretch>
            <a:fillRect/>
          </a:stretch>
        </p:blipFill>
        <p:spPr>
          <a:xfrm>
            <a:off x="311700" y="1152475"/>
            <a:ext cx="4303824" cy="3224300"/>
          </a:xfrm>
          <a:prstGeom prst="rect">
            <a:avLst/>
          </a:prstGeom>
          <a:noFill/>
          <a:ln>
            <a:noFill/>
          </a:ln>
        </p:spPr>
      </p:pic>
      <p:pic>
        <p:nvPicPr>
          <p:cNvPr id="182" name="Shape 182"/>
          <p:cNvPicPr preferRelativeResize="0"/>
          <p:nvPr/>
        </p:nvPicPr>
        <p:blipFill>
          <a:blip r:embed="rId4">
            <a:alphaModFix/>
          </a:blip>
          <a:stretch>
            <a:fillRect/>
          </a:stretch>
        </p:blipFill>
        <p:spPr>
          <a:xfrm>
            <a:off x="4689850" y="1246475"/>
            <a:ext cx="4142449" cy="31034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Sinai 375a (Petrovich 2016, 2017)</a:t>
            </a:r>
          </a:p>
        </p:txBody>
      </p:sp>
      <p:sp>
        <p:nvSpPr>
          <p:cNvPr id="188" name="Shape 18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spcAft>
                <a:spcPts val="0"/>
              </a:spcAft>
              <a:buClr>
                <a:schemeClr val="dk1"/>
              </a:buClr>
              <a:buSzPct val="61111"/>
              <a:buFont typeface="Arial"/>
              <a:buNone/>
            </a:pPr>
            <a:r>
              <a:rPr lang="en-GB">
                <a:solidFill>
                  <a:schemeClr val="dk1"/>
                </a:solidFill>
              </a:rPr>
              <a:t>12.2016</a:t>
            </a:r>
          </a:p>
          <a:p>
            <a:pPr lvl="0" rtl="0">
              <a:spcBef>
                <a:spcPts val="0"/>
              </a:spcBef>
              <a:spcAft>
                <a:spcPts val="0"/>
              </a:spcAft>
              <a:buClr>
                <a:schemeClr val="dk1"/>
              </a:buClr>
              <a:buSzPct val="61111"/>
              <a:buFont typeface="Arial"/>
              <a:buNone/>
            </a:pPr>
            <a:r>
              <a:rPr lang="en-GB">
                <a:solidFill>
                  <a:schemeClr val="dk1"/>
                </a:solidFill>
              </a:rPr>
              <a:t>A drawing of the slab’s inscriptions (right) shows early Hebrew letters next to corresponding modern Hebrew letters (green). Inscriptions along the left edge of the slab translate as “The one having been elevated is weary to forget.” Inscriptions across the top translate as “The overseer of minerals, Ahisemach*.”</a:t>
            </a:r>
          </a:p>
          <a:p>
            <a:pPr lvl="0" rtl="0">
              <a:spcBef>
                <a:spcPts val="0"/>
              </a:spcBef>
              <a:spcAft>
                <a:spcPts val="0"/>
              </a:spcAft>
              <a:buClr>
                <a:schemeClr val="dk1"/>
              </a:buClr>
              <a:buSzPct val="61111"/>
              <a:buFont typeface="Arial"/>
              <a:buNone/>
            </a:pPr>
            <a:r>
              <a:rPr lang="en-GB">
                <a:solidFill>
                  <a:schemeClr val="dk1"/>
                </a:solidFill>
              </a:rPr>
              <a:t>04.2017</a:t>
            </a:r>
          </a:p>
          <a:p>
            <a:pPr lvl="0" rtl="0">
              <a:spcBef>
                <a:spcPts val="0"/>
              </a:spcBef>
              <a:spcAft>
                <a:spcPts val="0"/>
              </a:spcAft>
              <a:buClr>
                <a:schemeClr val="dk1"/>
              </a:buClr>
              <a:buSzPct val="61111"/>
              <a:buFont typeface="Arial"/>
              <a:buNone/>
            </a:pPr>
            <a:r>
              <a:rPr lang="en-GB">
                <a:solidFill>
                  <a:schemeClr val="dk1"/>
                </a:solidFill>
              </a:rPr>
              <a:t>Sinai 375a designates Ahisamach with the office of Overseer of Minerals (?), probably signifying that he was responsible for the mineralogical work related to the acquisition of turquoise.</a:t>
            </a:r>
          </a:p>
          <a:p>
            <a:pPr lvl="0" rtl="0">
              <a:spcBef>
                <a:spcPts val="0"/>
              </a:spcBef>
              <a:spcAft>
                <a:spcPts val="0"/>
              </a:spcAft>
              <a:buClr>
                <a:schemeClr val="dk1"/>
              </a:buClr>
              <a:buSzPct val="61111"/>
              <a:buFont typeface="Arial"/>
              <a:buNone/>
            </a:pPr>
            <a:r>
              <a:rPr lang="en-GB">
                <a:solidFill>
                  <a:schemeClr val="dk1"/>
                </a:solidFill>
              </a:rPr>
              <a:t>*Ahisamach Ex 31:6 etc.</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Некоторые семитские алфавиты</a:t>
            </a:r>
          </a:p>
        </p:txBody>
      </p:sp>
      <p:sp>
        <p:nvSpPr>
          <p:cNvPr id="61" name="Shape 6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62" name="Shape 62"/>
          <p:cNvPicPr preferRelativeResize="0"/>
          <p:nvPr/>
        </p:nvPicPr>
        <p:blipFill>
          <a:blip r:embed="rId3">
            <a:alphaModFix/>
          </a:blip>
          <a:stretch>
            <a:fillRect/>
          </a:stretch>
        </p:blipFill>
        <p:spPr>
          <a:xfrm>
            <a:off x="311700" y="1193802"/>
            <a:ext cx="8571050" cy="32423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Sinai 361 (Albright 1966)</a:t>
            </a:r>
          </a:p>
        </p:txBody>
      </p:sp>
      <p:sp>
        <p:nvSpPr>
          <p:cNvPr id="194" name="Shape 19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95" name="Shape 195"/>
          <p:cNvPicPr preferRelativeResize="0"/>
          <p:nvPr/>
        </p:nvPicPr>
        <p:blipFill>
          <a:blip r:embed="rId3">
            <a:alphaModFix/>
          </a:blip>
          <a:stretch>
            <a:fillRect/>
          </a:stretch>
        </p:blipFill>
        <p:spPr>
          <a:xfrm>
            <a:off x="311700" y="1207475"/>
            <a:ext cx="4079024" cy="2545250"/>
          </a:xfrm>
          <a:prstGeom prst="rect">
            <a:avLst/>
          </a:prstGeom>
          <a:noFill/>
          <a:ln>
            <a:noFill/>
          </a:ln>
        </p:spPr>
      </p:pic>
      <p:pic>
        <p:nvPicPr>
          <p:cNvPr id="196" name="Shape 196"/>
          <p:cNvPicPr preferRelativeResize="0"/>
          <p:nvPr/>
        </p:nvPicPr>
        <p:blipFill>
          <a:blip r:embed="rId4">
            <a:alphaModFix/>
          </a:blip>
          <a:stretch>
            <a:fillRect/>
          </a:stretch>
        </p:blipFill>
        <p:spPr>
          <a:xfrm>
            <a:off x="4699900" y="1801650"/>
            <a:ext cx="4132400" cy="1674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Sinai 361 (Butin 1932)</a:t>
            </a:r>
          </a:p>
        </p:txBody>
      </p:sp>
      <p:sp>
        <p:nvSpPr>
          <p:cNvPr id="202" name="Shape 20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03" name="Shape 203"/>
          <p:cNvPicPr preferRelativeResize="0"/>
          <p:nvPr/>
        </p:nvPicPr>
        <p:blipFill>
          <a:blip r:embed="rId3">
            <a:alphaModFix/>
          </a:blip>
          <a:stretch>
            <a:fillRect/>
          </a:stretch>
        </p:blipFill>
        <p:spPr>
          <a:xfrm>
            <a:off x="311700" y="1205800"/>
            <a:ext cx="4663975" cy="34941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Sinai 361 (Petrovich 2017)</a:t>
            </a:r>
          </a:p>
        </p:txBody>
      </p:sp>
      <p:sp>
        <p:nvSpPr>
          <p:cNvPr id="209" name="Shape 20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spcAft>
                <a:spcPts val="0"/>
              </a:spcAft>
              <a:buClr>
                <a:schemeClr val="dk1"/>
              </a:buClr>
              <a:buSzPct val="100000"/>
              <a:buFont typeface="Arial"/>
              <a:buNone/>
            </a:pPr>
            <a:r>
              <a:rPr lang="en-GB" sz="1100">
                <a:solidFill>
                  <a:schemeClr val="dk1"/>
                </a:solidFill>
              </a:rPr>
              <a:t>bš / ḥbšn / mš</a:t>
            </a:r>
          </a:p>
          <a:p>
            <a:pPr lvl="0" rtl="0">
              <a:spcBef>
                <a:spcPts val="0"/>
              </a:spcBef>
              <a:spcAft>
                <a:spcPts val="0"/>
              </a:spcAft>
              <a:buClr>
                <a:schemeClr val="dk1"/>
              </a:buClr>
              <a:buSzPct val="100000"/>
              <a:buFont typeface="Arial"/>
              <a:buNone/>
            </a:pPr>
            <a:r>
              <a:rPr lang="en-GB" sz="1100">
                <a:solidFill>
                  <a:schemeClr val="dk1"/>
                </a:solidFill>
              </a:rPr>
              <a:t>ʔz / tmh</a:t>
            </a:r>
          </a:p>
          <a:p>
            <a:pPr lvl="0" rtl="0">
              <a:spcBef>
                <a:spcPts val="0"/>
              </a:spcBef>
              <a:spcAft>
                <a:spcPts val="0"/>
              </a:spcAft>
              <a:buClr>
                <a:schemeClr val="dk1"/>
              </a:buClr>
              <a:buSzPct val="100000"/>
              <a:buFont typeface="Arial"/>
              <a:buNone/>
            </a:pPr>
            <a:r>
              <a:rPr lang="en-GB" sz="1100">
                <a:solidFill>
                  <a:schemeClr val="dk1"/>
                </a:solidFill>
              </a:rPr>
              <a:t>šnt / &lt;t&gt;mhn / ʕl</a:t>
            </a:r>
          </a:p>
          <a:p>
            <a:pPr lvl="0" rtl="0">
              <a:spcBef>
                <a:spcPts val="0"/>
              </a:spcBef>
              <a:spcAft>
                <a:spcPts val="0"/>
              </a:spcAft>
              <a:buClr>
                <a:schemeClr val="dk1"/>
              </a:buClr>
              <a:buSzPct val="100000"/>
              <a:buFont typeface="Arial"/>
              <a:buNone/>
            </a:pPr>
            <a:r>
              <a:rPr lang="en-GB" sz="1100">
                <a:solidFill>
                  <a:schemeClr val="dk1"/>
                </a:solidFill>
              </a:rPr>
              <a:t>bʕlt</a:t>
            </a:r>
          </a:p>
          <a:p>
            <a:pPr lvl="0" rtl="0">
              <a:spcBef>
                <a:spcPts val="0"/>
              </a:spcBef>
              <a:spcAft>
                <a:spcPts val="0"/>
              </a:spcAft>
              <a:buClr>
                <a:schemeClr val="dk1"/>
              </a:buClr>
              <a:buSzPct val="100000"/>
              <a:buFont typeface="Arial"/>
              <a:buNone/>
            </a:pPr>
            <a:r>
              <a:rPr lang="en-GB" sz="1100">
                <a:solidFill>
                  <a:schemeClr val="dk1"/>
                </a:solidFill>
              </a:rPr>
              <a:t>bš / ḥbšn / mš</a:t>
            </a:r>
          </a:p>
          <a:p>
            <a:pPr lvl="0" rtl="0">
              <a:spcBef>
                <a:spcPts val="0"/>
              </a:spcBef>
              <a:spcAft>
                <a:spcPts val="0"/>
              </a:spcAft>
              <a:buClr>
                <a:schemeClr val="dk1"/>
              </a:buClr>
              <a:buSzPct val="100000"/>
              <a:buFont typeface="Arial"/>
              <a:buNone/>
            </a:pPr>
            <a:r>
              <a:rPr lang="en-GB" sz="1100">
                <a:solidFill>
                  <a:schemeClr val="dk1"/>
                </a:solidFill>
              </a:rPr>
              <a:t>ʔz / tmh</a:t>
            </a:r>
          </a:p>
          <a:p>
            <a:pPr lvl="0" rtl="0">
              <a:spcBef>
                <a:spcPts val="0"/>
              </a:spcBef>
              <a:spcAft>
                <a:spcPts val="0"/>
              </a:spcAft>
              <a:buClr>
                <a:schemeClr val="dk1"/>
              </a:buClr>
              <a:buSzPct val="100000"/>
              <a:buFont typeface="Arial"/>
              <a:buNone/>
            </a:pPr>
            <a:r>
              <a:rPr lang="en-GB" sz="1100">
                <a:solidFill>
                  <a:schemeClr val="dk1"/>
                </a:solidFill>
              </a:rPr>
              <a:t>šnt / &lt;t&gt;mhn / ʕl</a:t>
            </a:r>
          </a:p>
          <a:p>
            <a:pPr lvl="0" rtl="0">
              <a:spcBef>
                <a:spcPts val="0"/>
              </a:spcBef>
              <a:spcAft>
                <a:spcPts val="0"/>
              </a:spcAft>
              <a:buClr>
                <a:schemeClr val="dk1"/>
              </a:buClr>
              <a:buSzPct val="100000"/>
              <a:buFont typeface="Arial"/>
              <a:buNone/>
            </a:pPr>
            <a:r>
              <a:rPr lang="en-GB" sz="1100">
                <a:solidFill>
                  <a:schemeClr val="dk1"/>
                </a:solidFill>
              </a:rPr>
              <a:t>bʕlt</a:t>
            </a:r>
          </a:p>
          <a:p>
            <a:pPr lvl="0">
              <a:spcBef>
                <a:spcPts val="0"/>
              </a:spcBef>
              <a:buNone/>
            </a:pPr>
            <a:r>
              <a:t/>
            </a:r>
            <a:endParaRPr/>
          </a:p>
        </p:txBody>
      </p:sp>
      <p:pic>
        <p:nvPicPr>
          <p:cNvPr id="210" name="Shape 210"/>
          <p:cNvPicPr preferRelativeResize="0"/>
          <p:nvPr/>
        </p:nvPicPr>
        <p:blipFill>
          <a:blip r:embed="rId3">
            <a:alphaModFix/>
          </a:blip>
          <a:stretch>
            <a:fillRect/>
          </a:stretch>
        </p:blipFill>
        <p:spPr>
          <a:xfrm>
            <a:off x="311699" y="1152475"/>
            <a:ext cx="4560250" cy="3416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Sinai 361 (Petrovich 2017)</a:t>
            </a:r>
          </a:p>
        </p:txBody>
      </p:sp>
      <p:sp>
        <p:nvSpPr>
          <p:cNvPr id="216" name="Shape 21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spcAft>
                <a:spcPts val="0"/>
              </a:spcAft>
              <a:buClr>
                <a:schemeClr val="dk1"/>
              </a:buClr>
              <a:buSzPct val="61111"/>
              <a:buFont typeface="Arial"/>
              <a:buNone/>
            </a:pPr>
            <a:r>
              <a:rPr lang="en-GB">
                <a:solidFill>
                  <a:schemeClr val="dk1"/>
                </a:solidFill>
              </a:rPr>
              <a:t>Moses, who needs little or no explanation, is the man attributed with having led the Israelites out of Egyptian captivity (Exodus 12). The Hebrew author of Sinai 361 complained that their bound servitude had lingered, then stated that Moses—whose name appears in the emphatic position—then provoked astonishment, and that this was a year of astonishment, due to Baalath (the female consort of the storm-god deity, and who in Egypt was identified with Hathor).</a:t>
            </a:r>
          </a:p>
          <a:p>
            <a:pPr lvl="0" rtl="0">
              <a:spcBef>
                <a:spcPts val="0"/>
              </a:spcBef>
              <a:spcAft>
                <a:spcPts val="0"/>
              </a:spcAft>
              <a:buClr>
                <a:schemeClr val="dk1"/>
              </a:buClr>
              <a:buSzPct val="61111"/>
              <a:buFont typeface="Arial"/>
              <a:buNone/>
            </a:pPr>
            <a:r>
              <a:t/>
            </a:r>
            <a:endParaRPr>
              <a:solidFill>
                <a:schemeClr val="dk1"/>
              </a:solidFill>
            </a:endParaRPr>
          </a:p>
          <a:p>
            <a:pPr lvl="0" rtl="0">
              <a:spcBef>
                <a:spcPts val="0"/>
              </a:spcBef>
              <a:spcAft>
                <a:spcPts val="0"/>
              </a:spcAft>
              <a:buClr>
                <a:schemeClr val="dk1"/>
              </a:buClr>
              <a:buSzPct val="61111"/>
              <a:buFont typeface="Arial"/>
              <a:buNone/>
            </a:pPr>
            <a:r>
              <a:rPr lang="en-GB">
                <a:solidFill>
                  <a:schemeClr val="dk1"/>
                </a:solidFill>
              </a:rPr>
              <a:t>bš ‘lingered’ cf. BH bwš II ‘to hesitate, to tarry’.</a:t>
            </a: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Египет, Синай, Серабит аль-Хадим</a:t>
            </a:r>
          </a:p>
        </p:txBody>
      </p:sp>
      <p:sp>
        <p:nvSpPr>
          <p:cNvPr id="68" name="Shape 6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69" name="Shape 69"/>
          <p:cNvPicPr preferRelativeResize="0"/>
          <p:nvPr/>
        </p:nvPicPr>
        <p:blipFill>
          <a:blip r:embed="rId3">
            <a:alphaModFix/>
          </a:blip>
          <a:stretch>
            <a:fillRect/>
          </a:stretch>
        </p:blipFill>
        <p:spPr>
          <a:xfrm>
            <a:off x="311687" y="1152475"/>
            <a:ext cx="5286375" cy="3581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Дешифровки протосинайского письма</a:t>
            </a:r>
          </a:p>
        </p:txBody>
      </p:sp>
      <p:sp>
        <p:nvSpPr>
          <p:cNvPr id="75" name="Shape 7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b="1" lang="en-GB" sz="1400">
                <a:solidFill>
                  <a:schemeClr val="dk1"/>
                </a:solidFill>
              </a:rPr>
              <a:t>Gardiner, Alan H. The Egyptian Origin of the Semitic Alphabet”  Journal of Egyptian Archaeology 3 (1916) 1-16</a:t>
            </a:r>
          </a:p>
          <a:p>
            <a:pPr lvl="0">
              <a:spcBef>
                <a:spcPts val="0"/>
              </a:spcBef>
              <a:buNone/>
            </a:pPr>
            <a:r>
              <a:rPr b="1" lang="en-GB" sz="1400"/>
              <a:t>Albright, W. F. The Proto-Sinaitic Inscriptions and Their Decipherment (Harvard Theological Studies 22). Cambridge, 1966.</a:t>
            </a:r>
          </a:p>
          <a:p>
            <a:pPr lvl="0">
              <a:spcBef>
                <a:spcPts val="0"/>
              </a:spcBef>
              <a:buNone/>
            </a:pPr>
            <a:r>
              <a:rPr b="1" lang="en-GB" sz="1400">
                <a:solidFill>
                  <a:schemeClr val="dk1"/>
                </a:solidFill>
              </a:rPr>
              <a:t>Sass, B. The Genesis of the Alphabet and Its Development in the Second Millennium BC, AAT 13. Wiesbaden, 1988.</a:t>
            </a:r>
          </a:p>
          <a:p>
            <a:pPr lvl="0">
              <a:spcBef>
                <a:spcPts val="0"/>
              </a:spcBef>
              <a:buNone/>
            </a:pPr>
            <a:r>
              <a:rPr b="1" lang="en-GB" sz="1400">
                <a:solidFill>
                  <a:schemeClr val="dk1"/>
                </a:solidFill>
              </a:rPr>
              <a:t>Лундин А.Г. Дешифровка протосинайского письма. М. Наука 1991.</a:t>
            </a:r>
          </a:p>
          <a:p>
            <a:pPr lvl="0">
              <a:spcBef>
                <a:spcPts val="0"/>
              </a:spcBef>
              <a:buClr>
                <a:schemeClr val="dk1"/>
              </a:buClr>
              <a:buSzPct val="91666"/>
              <a:buFont typeface="Arial"/>
              <a:buNone/>
            </a:pPr>
            <a:r>
              <a:t/>
            </a:r>
            <a:endParaRPr sz="1200">
              <a:solidFill>
                <a:schemeClr val="dk1"/>
              </a:solidFill>
              <a:latin typeface="Times New Roman"/>
              <a:ea typeface="Times New Roman"/>
              <a:cs typeface="Times New Roman"/>
              <a:sym typeface="Times New Roman"/>
            </a:endParaRPr>
          </a:p>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GB" sz="1800"/>
              <a:t>Гипотеза Дугласа Петровича </a:t>
            </a:r>
            <a:r>
              <a:rPr lang="en-GB" sz="1800"/>
              <a:t>(Wilfried Laurier University, Waterloo, Canada)</a:t>
            </a:r>
          </a:p>
        </p:txBody>
      </p:sp>
      <p:sp>
        <p:nvSpPr>
          <p:cNvPr id="81" name="Shape 81"/>
          <p:cNvSpPr txBox="1"/>
          <p:nvPr>
            <p:ph idx="1" type="body"/>
          </p:nvPr>
        </p:nvSpPr>
        <p:spPr>
          <a:xfrm>
            <a:off x="2355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t/>
            </a:r>
            <a:endParaRPr b="1" sz="1400">
              <a:solidFill>
                <a:schemeClr val="dk1"/>
              </a:solidFill>
            </a:endParaRPr>
          </a:p>
          <a:p>
            <a:pPr lvl="0" rtl="0">
              <a:lnSpc>
                <a:spcPct val="100000"/>
              </a:lnSpc>
              <a:spcBef>
                <a:spcPts val="0"/>
              </a:spcBef>
              <a:spcAft>
                <a:spcPts val="0"/>
              </a:spcAft>
              <a:buNone/>
            </a:pPr>
            <a:r>
              <a:t/>
            </a:r>
            <a:endParaRPr b="1" sz="1400">
              <a:solidFill>
                <a:schemeClr val="dk1"/>
              </a:solidFill>
            </a:endParaRPr>
          </a:p>
          <a:p>
            <a:pPr lvl="0" rtl="0">
              <a:lnSpc>
                <a:spcPct val="100000"/>
              </a:lnSpc>
              <a:spcBef>
                <a:spcPts val="0"/>
              </a:spcBef>
              <a:spcAft>
                <a:spcPts val="0"/>
              </a:spcAft>
              <a:buNone/>
            </a:pPr>
            <a:r>
              <a:rPr b="1" lang="en-GB" sz="1400">
                <a:solidFill>
                  <a:schemeClr val="dk1"/>
                </a:solidFill>
              </a:rPr>
              <a:t>Petrovich D. </a:t>
            </a:r>
            <a:r>
              <a:rPr b="1" i="1" lang="en-GB" sz="1400">
                <a:solidFill>
                  <a:schemeClr val="dk1"/>
                </a:solidFill>
              </a:rPr>
              <a:t>The World's Oldest Alphabet</a:t>
            </a:r>
            <a:r>
              <a:rPr b="1" lang="en-GB" sz="1400">
                <a:solidFill>
                  <a:schemeClr val="dk1"/>
                </a:solidFill>
              </a:rPr>
              <a:t>: Hebrew as the Language </a:t>
            </a:r>
          </a:p>
          <a:p>
            <a:pPr lvl="0" rtl="0">
              <a:lnSpc>
                <a:spcPct val="100000"/>
              </a:lnSpc>
              <a:spcBef>
                <a:spcPts val="0"/>
              </a:spcBef>
              <a:spcAft>
                <a:spcPts val="0"/>
              </a:spcAft>
              <a:buNone/>
            </a:pPr>
            <a:r>
              <a:rPr b="1" lang="en-GB" sz="1400">
                <a:solidFill>
                  <a:schemeClr val="dk1"/>
                </a:solidFill>
              </a:rPr>
              <a:t>of the Proto-Consonantal Script. Jerusalem, 2016.</a:t>
            </a:r>
          </a:p>
          <a:p>
            <a:pPr lvl="0" rtl="0">
              <a:lnSpc>
                <a:spcPct val="100000"/>
              </a:lnSpc>
              <a:spcBef>
                <a:spcPts val="0"/>
              </a:spcBef>
              <a:spcAft>
                <a:spcPts val="0"/>
              </a:spcAft>
              <a:buNone/>
            </a:pPr>
            <a:r>
              <a:t/>
            </a:r>
            <a:endParaRPr b="1" sz="1400">
              <a:solidFill>
                <a:schemeClr val="dk1"/>
              </a:solidFill>
            </a:endParaRPr>
          </a:p>
          <a:p>
            <a:pPr lvl="0" rtl="0">
              <a:lnSpc>
                <a:spcPct val="100000"/>
              </a:lnSpc>
              <a:spcBef>
                <a:spcPts val="0"/>
              </a:spcBef>
              <a:spcAft>
                <a:spcPts val="0"/>
              </a:spcAft>
              <a:buNone/>
            </a:pPr>
            <a:r>
              <a:rPr b="1" lang="en-GB" sz="1400">
                <a:solidFill>
                  <a:schemeClr val="dk1"/>
                </a:solidFill>
              </a:rPr>
              <a:t>Bower B. Oldest alphabet identified as Hebrew // </a:t>
            </a:r>
          </a:p>
          <a:p>
            <a:pPr lvl="0" rtl="0">
              <a:lnSpc>
                <a:spcPct val="100000"/>
              </a:lnSpc>
              <a:spcBef>
                <a:spcPts val="0"/>
              </a:spcBef>
              <a:spcAft>
                <a:spcPts val="0"/>
              </a:spcAft>
              <a:buNone/>
            </a:pPr>
            <a:r>
              <a:rPr b="1" lang="en-GB" sz="1400">
                <a:solidFill>
                  <a:schemeClr val="dk1"/>
                </a:solidFill>
              </a:rPr>
              <a:t>Science News, 19.11.2016 </a:t>
            </a:r>
            <a:r>
              <a:rPr b="1" lang="en-GB" sz="1400" u="sng">
                <a:solidFill>
                  <a:schemeClr val="hlink"/>
                </a:solidFill>
                <a:hlinkClick r:id="rId3"/>
              </a:rPr>
              <a:t>&gt;&gt;</a:t>
            </a:r>
          </a:p>
          <a:p>
            <a:pPr lvl="0" rtl="0">
              <a:lnSpc>
                <a:spcPct val="100000"/>
              </a:lnSpc>
              <a:spcBef>
                <a:spcPts val="0"/>
              </a:spcBef>
              <a:spcAft>
                <a:spcPts val="0"/>
              </a:spcAft>
              <a:buNone/>
            </a:pPr>
            <a:r>
              <a:t/>
            </a:r>
            <a:endParaRPr b="1" sz="1400">
              <a:solidFill>
                <a:schemeClr val="dk1"/>
              </a:solidFill>
            </a:endParaRPr>
          </a:p>
          <a:p>
            <a:pPr lvl="0" rtl="0">
              <a:lnSpc>
                <a:spcPct val="100000"/>
              </a:lnSpc>
              <a:spcBef>
                <a:spcPts val="0"/>
              </a:spcBef>
              <a:spcAft>
                <a:spcPts val="0"/>
              </a:spcAft>
              <a:buNone/>
            </a:pPr>
            <a:r>
              <a:rPr b="1" lang="en-GB" sz="1400">
                <a:solidFill>
                  <a:schemeClr val="dk1"/>
                </a:solidFill>
              </a:rPr>
              <a:t>Petrovich D. Hebrew as the Language behind the World’s First </a:t>
            </a:r>
          </a:p>
          <a:p>
            <a:pPr lvl="0" rtl="0">
              <a:lnSpc>
                <a:spcPct val="100000"/>
              </a:lnSpc>
              <a:spcBef>
                <a:spcPts val="0"/>
              </a:spcBef>
              <a:spcAft>
                <a:spcPts val="0"/>
              </a:spcAft>
              <a:buNone/>
            </a:pPr>
            <a:r>
              <a:rPr b="1" lang="en-GB" sz="1400">
                <a:solidFill>
                  <a:schemeClr val="dk1"/>
                </a:solidFill>
              </a:rPr>
              <a:t>Alphabet? // The Ancient Near East Today V.4 (April 2017) </a:t>
            </a:r>
            <a:r>
              <a:rPr b="1" lang="en-GB" sz="1400" u="sng">
                <a:solidFill>
                  <a:schemeClr val="hlink"/>
                </a:solidFill>
                <a:hlinkClick r:id="rId4"/>
              </a:rPr>
              <a:t>&gt;&gt;</a:t>
            </a:r>
          </a:p>
        </p:txBody>
      </p:sp>
      <p:pic>
        <p:nvPicPr>
          <p:cNvPr id="82" name="Shape 82"/>
          <p:cNvPicPr preferRelativeResize="0"/>
          <p:nvPr/>
        </p:nvPicPr>
        <p:blipFill>
          <a:blip r:embed="rId5">
            <a:alphaModFix/>
          </a:blip>
          <a:stretch>
            <a:fillRect/>
          </a:stretch>
        </p:blipFill>
        <p:spPr>
          <a:xfrm>
            <a:off x="6429675" y="1426350"/>
            <a:ext cx="2210125" cy="2210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Серабит аль Хадим</a:t>
            </a:r>
          </a:p>
        </p:txBody>
      </p:sp>
      <p:sp>
        <p:nvSpPr>
          <p:cNvPr id="88" name="Shape 8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89" name="Shape 89"/>
          <p:cNvPicPr preferRelativeResize="0"/>
          <p:nvPr/>
        </p:nvPicPr>
        <p:blipFill>
          <a:blip r:embed="rId3">
            <a:alphaModFix/>
          </a:blip>
          <a:stretch>
            <a:fillRect/>
          </a:stretch>
        </p:blipFill>
        <p:spPr>
          <a:xfrm>
            <a:off x="311710" y="1204950"/>
            <a:ext cx="5124591" cy="341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Храм Хатхор в Серабит аль Хадим</a:t>
            </a:r>
          </a:p>
        </p:txBody>
      </p:sp>
      <p:sp>
        <p:nvSpPr>
          <p:cNvPr id="95" name="Shape 9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96" name="Shape 96"/>
          <p:cNvPicPr preferRelativeResize="0"/>
          <p:nvPr/>
        </p:nvPicPr>
        <p:blipFill>
          <a:blip r:embed="rId3">
            <a:alphaModFix/>
          </a:blip>
          <a:stretch>
            <a:fillRect/>
          </a:stretch>
        </p:blipFill>
        <p:spPr>
          <a:xfrm>
            <a:off x="363324" y="1238174"/>
            <a:ext cx="5486685" cy="3330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Синайские (набатейские) надписи (Sanchez 2015)</a:t>
            </a:r>
          </a:p>
        </p:txBody>
      </p:sp>
      <p:sp>
        <p:nvSpPr>
          <p:cNvPr id="102" name="Shape 10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i="1" lang="en-GB" sz="1200">
                <a:solidFill>
                  <a:schemeClr val="dk1"/>
                </a:solidFill>
                <a:latin typeface="Times New Roman"/>
                <a:ea typeface="Times New Roman"/>
                <a:cs typeface="Times New Roman"/>
                <a:sym typeface="Times New Roman"/>
              </a:rPr>
              <a:t>šlm ʕmywv br ḥryšw khn ʕzyʔ</a:t>
            </a:r>
          </a:p>
        </p:txBody>
      </p:sp>
      <p:pic>
        <p:nvPicPr>
          <p:cNvPr id="103" name="Shape 103"/>
          <p:cNvPicPr preferRelativeResize="0"/>
          <p:nvPr/>
        </p:nvPicPr>
        <p:blipFill>
          <a:blip r:embed="rId3">
            <a:alphaModFix/>
          </a:blip>
          <a:stretch>
            <a:fillRect/>
          </a:stretch>
        </p:blipFill>
        <p:spPr>
          <a:xfrm>
            <a:off x="311700" y="1152475"/>
            <a:ext cx="4582874" cy="1169100"/>
          </a:xfrm>
          <a:prstGeom prst="rect">
            <a:avLst/>
          </a:prstGeom>
          <a:noFill/>
          <a:ln>
            <a:noFill/>
          </a:ln>
        </p:spPr>
      </p:pic>
      <p:pic>
        <p:nvPicPr>
          <p:cNvPr id="104" name="Shape 104"/>
          <p:cNvPicPr preferRelativeResize="0"/>
          <p:nvPr/>
        </p:nvPicPr>
        <p:blipFill>
          <a:blip r:embed="rId4">
            <a:alphaModFix/>
          </a:blip>
          <a:stretch>
            <a:fillRect/>
          </a:stretch>
        </p:blipFill>
        <p:spPr>
          <a:xfrm>
            <a:off x="311700" y="2934850"/>
            <a:ext cx="4796342" cy="572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GB"/>
              <a:t>Протосинайские надписи (Albright 1966)</a:t>
            </a:r>
          </a:p>
        </p:txBody>
      </p:sp>
      <p:sp>
        <p:nvSpPr>
          <p:cNvPr id="110" name="Shape 11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11" name="Shape 111"/>
          <p:cNvPicPr preferRelativeResize="0"/>
          <p:nvPr/>
        </p:nvPicPr>
        <p:blipFill>
          <a:blip r:embed="rId3">
            <a:alphaModFix/>
          </a:blip>
          <a:stretch>
            <a:fillRect/>
          </a:stretch>
        </p:blipFill>
        <p:spPr>
          <a:xfrm>
            <a:off x="311700" y="1222375"/>
            <a:ext cx="4933950" cy="3276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