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8" r:id="rId3"/>
    <p:sldId id="315" r:id="rId4"/>
    <p:sldId id="333" r:id="rId5"/>
    <p:sldId id="342" r:id="rId6"/>
    <p:sldId id="265" r:id="rId7"/>
    <p:sldId id="277" r:id="rId8"/>
    <p:sldId id="335" r:id="rId9"/>
    <p:sldId id="340" r:id="rId10"/>
    <p:sldId id="320" r:id="rId11"/>
    <p:sldId id="336" r:id="rId12"/>
    <p:sldId id="337" r:id="rId13"/>
    <p:sldId id="287" r:id="rId14"/>
    <p:sldId id="339" r:id="rId15"/>
    <p:sldId id="312" r:id="rId16"/>
    <p:sldId id="316" r:id="rId17"/>
    <p:sldId id="271" r:id="rId18"/>
    <p:sldId id="273" r:id="rId19"/>
    <p:sldId id="274" r:id="rId20"/>
    <p:sldId id="275" r:id="rId21"/>
    <p:sldId id="341" r:id="rId22"/>
    <p:sldId id="280" r:id="rId23"/>
    <p:sldId id="284" r:id="rId24"/>
    <p:sldId id="282" r:id="rId25"/>
    <p:sldId id="264" r:id="rId26"/>
    <p:sldId id="343" r:id="rId27"/>
    <p:sldId id="263" r:id="rId28"/>
    <p:sldId id="285" r:id="rId29"/>
    <p:sldId id="260" r:id="rId30"/>
    <p:sldId id="262" r:id="rId31"/>
    <p:sldId id="329" r:id="rId32"/>
    <p:sldId id="331" r:id="rId33"/>
    <p:sldId id="330" r:id="rId34"/>
    <p:sldId id="304" r:id="rId35"/>
    <p:sldId id="349" r:id="rId36"/>
    <p:sldId id="334" r:id="rId37"/>
    <p:sldId id="345" r:id="rId38"/>
    <p:sldId id="346" r:id="rId39"/>
    <p:sldId id="347" r:id="rId40"/>
    <p:sldId id="289" r:id="rId41"/>
    <p:sldId id="323" r:id="rId42"/>
    <p:sldId id="293" r:id="rId43"/>
    <p:sldId id="32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0C432-5A0C-4285-A2B0-70D546A0BFAF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EE9FB-BB1E-4D8A-8CC8-CD1E2F9AD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1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E9FB-BB1E-4D8A-8CC8-CD1E2F9ADA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0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B02CC6-49D1-45C9-AE05-A22483BBF1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E91F6-5359-4832-ADE7-2205F6E59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9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7D1A3-80D0-4D42-BCF5-5DB861F7E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6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13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4000"/>
                    </a14:imgEffect>
                    <a14:imgEffect>
                      <a14:brightnessContrast bright="-2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16977" r="10364"/>
          <a:stretch/>
        </p:blipFill>
        <p:spPr bwMode="auto">
          <a:xfrm>
            <a:off x="-10522" y="-65260"/>
            <a:ext cx="9144000" cy="69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4632" cy="175562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Армянский Иерусалим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3501008"/>
            <a:ext cx="61206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Яна </a:t>
            </a: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Чехановец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Служба Древностей Израиля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ana T\Desktop\brooms batt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6728"/>
            <a:ext cx="10990657" cy="697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630932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Вифлеем, Храм Рождества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609329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Собственные стены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53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313" cy="45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yana\Desktop\вор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374"/>
            <a:ext cx="4572001" cy="68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157192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r>
              <a:rPr lang="ru-RU" sz="2800" dirty="0" smtClean="0"/>
              <a:t>Вход </a:t>
            </a:r>
          </a:p>
          <a:p>
            <a:r>
              <a:rPr lang="ru-RU" sz="2800" dirty="0" smtClean="0"/>
              <a:t>в Армянский квартал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30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ana T\Desktop\yana\Pictures\actual\11-Turkish-official-teasing-starved-Armenian-children-by-showing-bread-during-the-Armenian-Genocide-1915-ugobigred1869-954x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" y="1"/>
            <a:ext cx="9242107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1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/>
        </p:blipFill>
        <p:spPr bwMode="auto">
          <a:xfrm>
            <a:off x="-378389" y="-171400"/>
            <a:ext cx="986897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7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9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5253070" cy="787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r="20389"/>
          <a:stretch/>
        </p:blipFill>
        <p:spPr bwMode="auto">
          <a:xfrm>
            <a:off x="5508104" y="116632"/>
            <a:ext cx="344166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805264"/>
            <a:ext cx="36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Собор Св. Иаковов, </a:t>
            </a:r>
            <a:r>
              <a:rPr lang="en-US" sz="2400" dirty="0" smtClean="0"/>
              <a:t>XI</a:t>
            </a:r>
            <a:r>
              <a:rPr lang="he-IL" sz="2400" dirty="0" smtClean="0"/>
              <a:t> </a:t>
            </a:r>
            <a:r>
              <a:rPr lang="ru-RU" sz="2400" dirty="0" smtClean="0"/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33700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ana\Desktop\total\ill\plans sveta\StJames-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5654"/>
          <a:stretch/>
        </p:blipFill>
        <p:spPr bwMode="auto">
          <a:xfrm>
            <a:off x="0" y="0"/>
            <a:ext cx="7276083" cy="52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pul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332656"/>
            <a:ext cx="2195736" cy="2625516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09329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Византийская часть собора: часовня Св. Мины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89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5060" name="Picture 4" descr="To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7238" y="0"/>
            <a:ext cx="103330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524750" y="6021388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/>
              <a:t>1957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11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8436" name="Picture 4" descr="P501008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-320" r="9696" b="11203"/>
          <a:stretch/>
        </p:blipFill>
        <p:spPr>
          <a:xfrm>
            <a:off x="-46334" y="-24764"/>
            <a:ext cx="9173031" cy="68827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067944" y="266987"/>
            <a:ext cx="510508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/>
              <a:t>«Армянский сад»</a:t>
            </a:r>
          </a:p>
          <a:p>
            <a:pPr>
              <a:spcBef>
                <a:spcPct val="50000"/>
              </a:spcBef>
            </a:pPr>
            <a:r>
              <a:rPr lang="ru-RU" sz="2800" dirty="0" smtClean="0"/>
              <a:t>Раскопки К. </a:t>
            </a:r>
            <a:r>
              <a:rPr lang="ru-RU" sz="2800" dirty="0" err="1" smtClean="0"/>
              <a:t>Кеньон</a:t>
            </a:r>
            <a:r>
              <a:rPr lang="ru-RU" sz="2800" dirty="0" smtClean="0"/>
              <a:t>, 1960-е гг.</a:t>
            </a:r>
            <a:endParaRPr lang="he-IL" sz="2800" dirty="0" smtClean="0"/>
          </a:p>
        </p:txBody>
      </p:sp>
      <p:pic>
        <p:nvPicPr>
          <p:cNvPr id="5" name="Content Placeholder 4" descr="image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66987"/>
            <a:ext cx="3312368" cy="4193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0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5" name="Picture 4" descr="priests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4575" y="-280988"/>
            <a:ext cx="10729913" cy="7138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7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098" name="Picture 2" descr="C:\Users\user\Pictures\armenian\arm quarter 2.5.09\P5010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9"/>
            <a:ext cx="9570509" cy="71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228600"/>
            <a:ext cx="7467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ru-RU" sz="2800" dirty="0" smtClean="0"/>
              <a:t>Раскопки М. Броши, 1960-е гг.</a:t>
            </a:r>
            <a:endParaRPr lang="en-US" sz="2800" dirty="0" smtClean="0"/>
          </a:p>
        </p:txBody>
      </p:sp>
      <p:pic>
        <p:nvPicPr>
          <p:cNvPr id="1026" name="Picture 2" descr="C:\Users\user\Pictures\broshi71\broshi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0" r="1680"/>
          <a:stretch/>
        </p:blipFill>
        <p:spPr bwMode="auto">
          <a:xfrm>
            <a:off x="-252536" y="-7105"/>
            <a:ext cx="4692396" cy="68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ana T\Desktop\RESEARCH\now\conferences\kenyon conf\maps mitia\jerusalem\arm_jerusalem_draft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75158" cy="69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915816" y="3573016"/>
            <a:ext cx="1080120" cy="10801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800px-Armenian_mosaic_and_inscr_at_Jerusale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7415188" cy="51503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589240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Мусрара</a:t>
            </a:r>
            <a:r>
              <a:rPr lang="ru-RU" sz="2400" dirty="0" smtClean="0"/>
              <a:t>, «Птичья мозаика»</a:t>
            </a:r>
          </a:p>
          <a:p>
            <a:r>
              <a:rPr lang="ru-RU" sz="2400" dirty="0" smtClean="0"/>
              <a:t>Случайная находка конца </a:t>
            </a:r>
            <a:r>
              <a:rPr lang="en-US" sz="2400" dirty="0" smtClean="0"/>
              <a:t>XIX</a:t>
            </a:r>
            <a:r>
              <a:rPr lang="he-IL" sz="2400" dirty="0" smtClean="0"/>
              <a:t> </a:t>
            </a:r>
            <a:r>
              <a:rPr lang="ru-RU" sz="2400" dirty="0" smtClean="0"/>
              <a:t>в.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00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damascus gat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-315913"/>
            <a:ext cx="9131300" cy="11188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40661" cy="27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8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age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3" b="15996"/>
          <a:stretch/>
        </p:blipFill>
        <p:spPr>
          <a:xfrm>
            <a:off x="3448" y="33567"/>
            <a:ext cx="4987636" cy="68931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Armenian_mosaic-inscr_at_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847012"/>
            <a:ext cx="3672408" cy="36227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57"/>
            <a:ext cx="324947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5949280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Мусрара</a:t>
            </a:r>
            <a:r>
              <a:rPr lang="ru-RU" sz="2400" dirty="0" smtClean="0"/>
              <a:t>, спасательные раскопки Д. </a:t>
            </a:r>
            <a:r>
              <a:rPr lang="ru-RU" sz="2400" dirty="0" err="1" smtClean="0"/>
              <a:t>Амита</a:t>
            </a:r>
            <a:r>
              <a:rPr lang="ru-RU" sz="2400" dirty="0" smtClean="0"/>
              <a:t>, 1990-е гг.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526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7931" r="5838" b="8110"/>
          <a:stretch/>
        </p:blipFill>
        <p:spPr bwMode="auto">
          <a:xfrm>
            <a:off x="0" y="-182679"/>
            <a:ext cx="9144000" cy="724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Спасо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-Вознесенский монастырь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Елеонской горе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21" y="207253"/>
            <a:ext cx="6991714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5" descr="Архимандрит Антонин Капустин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r="5536" b="6996"/>
          <a:stretch/>
        </p:blipFill>
        <p:spPr bwMode="auto">
          <a:xfrm>
            <a:off x="107504" y="10375"/>
            <a:ext cx="2771290" cy="35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3789040"/>
            <a:ext cx="2207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Архим</a:t>
            </a:r>
            <a:r>
              <a:rPr lang="ru-RU" sz="2400" dirty="0" smtClean="0"/>
              <a:t>. Антонин</a:t>
            </a:r>
          </a:p>
          <a:p>
            <a:r>
              <a:rPr lang="ru-RU" sz="2400" dirty="0" smtClean="0"/>
              <a:t>(Капустин)</a:t>
            </a:r>
          </a:p>
          <a:p>
            <a:r>
              <a:rPr lang="ru-RU" sz="2400" dirty="0" smtClean="0"/>
              <a:t>и раскопки на </a:t>
            </a:r>
            <a:r>
              <a:rPr lang="ru-RU" sz="2400" dirty="0" err="1" smtClean="0"/>
              <a:t>Елеоне</a:t>
            </a:r>
            <a:endParaRPr lang="ru-RU" sz="2400" dirty="0" smtClean="0"/>
          </a:p>
          <a:p>
            <a:r>
              <a:rPr lang="ru-RU" sz="2400" dirty="0" smtClean="0"/>
              <a:t>1870-е гг.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38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-540568" y="0"/>
            <a:ext cx="9819336" cy="6990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824" y="6021288"/>
            <a:ext cx="615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«Могила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Шошаник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матери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Артабана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image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1775"/>
            <a:ext cx="7164388" cy="7150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Yana T\Desktop\unidentified\ן-5154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04" y="-25504"/>
            <a:ext cx="9551404" cy="63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3813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 </a:t>
            </a:r>
            <a:r>
              <a:rPr lang="ru-RU" dirty="0" smtClean="0"/>
              <a:t>ГМИР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 descr="chapel-st-helen-cc-lanegree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494" y="2272"/>
            <a:ext cx="10357575" cy="68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94928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85000"/>
                  </a:schemeClr>
                </a:solidFill>
              </a:rPr>
              <a:t>Храм Св. Воскресения</a:t>
            </a:r>
            <a:endParaRPr lang="en-US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Yana T\Desktop\unidentified\ן-5155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360" y="-387423"/>
            <a:ext cx="9937103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</a:t>
            </a:r>
            <a:r>
              <a:rPr lang="ru-RU" dirty="0"/>
              <a:t> </a:t>
            </a:r>
            <a:r>
              <a:rPr lang="ru-RU" dirty="0" smtClean="0"/>
              <a:t>ГМИР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5" y="188640"/>
            <a:ext cx="8998969" cy="437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941168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План </a:t>
            </a:r>
            <a:r>
              <a:rPr lang="ru-RU" sz="2400" dirty="0"/>
              <a:t>Елеонского участка С.М. </a:t>
            </a:r>
            <a:r>
              <a:rPr lang="ru-RU" sz="2400" dirty="0" err="1"/>
              <a:t>Дмитревского</a:t>
            </a:r>
            <a:r>
              <a:rPr lang="ru-RU" sz="2400" dirty="0"/>
              <a:t>, 1885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ana\Desktop\total\ill\plans sveta\Eleona_archaeology-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91521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4"/>
            <a:ext cx="5436095" cy="38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yana\Desktop\total\arm archaeology ready\eleona new done\pakrat\crypt 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3"/>
          <a:stretch/>
        </p:blipFill>
        <p:spPr bwMode="auto">
          <a:xfrm>
            <a:off x="-540568" y="3617640"/>
            <a:ext cx="413995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8"/>
          <a:stretch/>
        </p:blipFill>
        <p:spPr bwMode="auto">
          <a:xfrm>
            <a:off x="4716016" y="26074"/>
            <a:ext cx="4331002" cy="478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523782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Крипты византийского монастыря, </a:t>
            </a:r>
            <a:r>
              <a:rPr lang="en-US" sz="3200" dirty="0" smtClean="0"/>
              <a:t>VI</a:t>
            </a:r>
            <a:r>
              <a:rPr lang="he-IL" sz="3200" dirty="0" smtClean="0"/>
              <a:t>-</a:t>
            </a:r>
            <a:r>
              <a:rPr lang="en-US" sz="3200" dirty="0" smtClean="0"/>
              <a:t>VII </a:t>
            </a:r>
            <a:r>
              <a:rPr lang="ru-RU" sz="3200" dirty="0" smtClean="0"/>
              <a:t>вв.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22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G_78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/>
          <a:stretch/>
        </p:blipFill>
        <p:spPr bwMode="auto">
          <a:xfrm>
            <a:off x="251520" y="188640"/>
            <a:ext cx="419989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7976" y="188640"/>
            <a:ext cx="4008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Гора </a:t>
            </a:r>
            <a:r>
              <a:rPr lang="ru-RU" sz="2800" dirty="0" err="1" smtClean="0"/>
              <a:t>Скопус</a:t>
            </a:r>
            <a:r>
              <a:rPr lang="ru-RU" sz="2800" dirty="0" smtClean="0"/>
              <a:t>, монастырь Феодора и </a:t>
            </a:r>
            <a:r>
              <a:rPr lang="ru-RU" sz="2800" dirty="0" err="1" smtClean="0"/>
              <a:t>Кириака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76" y="3117303"/>
            <a:ext cx="4457296" cy="361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5733256"/>
            <a:ext cx="2687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Город Давида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78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0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3810000" cy="293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image0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4013" y="2162175"/>
            <a:ext cx="4033837" cy="208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492500" y="5734050"/>
            <a:ext cx="20875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dirty="0" smtClean="0">
                <a:latin typeface="Times New Roman" pitchFamily="18" charset="0"/>
              </a:rPr>
              <a:t>            </a:t>
            </a:r>
            <a:r>
              <a:rPr lang="ru-RU" altLang="en-US" sz="2400" dirty="0" smtClean="0">
                <a:latin typeface="+mn-lt"/>
              </a:rPr>
              <a:t>артефакты</a:t>
            </a:r>
            <a:endParaRPr lang="en-US" altLang="en-US" sz="2400" dirty="0" smtClean="0">
              <a:latin typeface="+mn-lt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877050" y="2781300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en-US" sz="2400" dirty="0" smtClean="0">
                <a:latin typeface="+mn-lt"/>
              </a:rPr>
              <a:t>  язык</a:t>
            </a:r>
            <a:endParaRPr lang="en-US" altLang="en-US" sz="2400" dirty="0" smtClean="0">
              <a:latin typeface="+mn-lt"/>
            </a:endParaRPr>
          </a:p>
        </p:txBody>
      </p:sp>
      <p:pic>
        <p:nvPicPr>
          <p:cNvPr id="37894" name="Picture 6" descr="pottery byz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573463"/>
            <a:ext cx="2924175" cy="2989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500563" y="333375"/>
            <a:ext cx="439261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en-US" dirty="0" smtClean="0">
                <a:latin typeface="+mn-lt"/>
              </a:rPr>
              <a:t>Национальный фактор: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50825" y="3500438"/>
            <a:ext cx="2449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en-US" sz="2400" dirty="0" smtClean="0">
                <a:latin typeface="+mn-lt"/>
              </a:rPr>
              <a:t>архитектура</a:t>
            </a:r>
            <a:endParaRPr lang="en-US" alt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8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17" y="1329862"/>
            <a:ext cx="3043971" cy="541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18864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Вифлеем,  </a:t>
            </a:r>
          </a:p>
          <a:p>
            <a:pPr algn="r"/>
            <a:r>
              <a:rPr lang="ru-RU" sz="2800" dirty="0" smtClean="0"/>
              <a:t>Храм Рождества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5" y="188640"/>
            <a:ext cx="437722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94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nazareth%20area%20view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57463" y="-15875"/>
            <a:ext cx="8497888" cy="6873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 descr="imag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49738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2"/>
          <p:cNvSpPr txBox="1">
            <a:spLocks noChangeArrowheads="1"/>
          </p:cNvSpPr>
          <p:nvPr/>
        </p:nvSpPr>
        <p:spPr bwMode="auto">
          <a:xfrm>
            <a:off x="6443663" y="620713"/>
            <a:ext cx="21605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/>
              <a:t>Назарет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8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2531" name="Picture 4" descr="imag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425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image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773238"/>
            <a:ext cx="3213100" cy="4525962"/>
          </a:xfrm>
        </p:spPr>
      </p:pic>
      <p:sp>
        <p:nvSpPr>
          <p:cNvPr id="22535" name="Text Box 12"/>
          <p:cNvSpPr txBox="1">
            <a:spLocks noChangeArrowheads="1"/>
          </p:cNvSpPr>
          <p:nvPr/>
        </p:nvSpPr>
        <p:spPr bwMode="auto">
          <a:xfrm>
            <a:off x="5435600" y="333375"/>
            <a:ext cx="3708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800" dirty="0" smtClean="0"/>
              <a:t>Раскопки Б. </a:t>
            </a:r>
            <a:r>
              <a:rPr lang="ru-RU" altLang="en-US" sz="2800" dirty="0" err="1" smtClean="0"/>
              <a:t>Багатти</a:t>
            </a:r>
            <a:r>
              <a:rPr lang="ru-RU" altLang="en-US" sz="2800" dirty="0" smtClean="0"/>
              <a:t>, 1960-е гг.</a:t>
            </a:r>
            <a:endParaRPr lang="en-US" altLang="en-US" sz="2800" dirty="0"/>
          </a:p>
        </p:txBody>
      </p:sp>
      <p:sp>
        <p:nvSpPr>
          <p:cNvPr id="2" name="Овал 1"/>
          <p:cNvSpPr/>
          <p:nvPr/>
        </p:nvSpPr>
        <p:spPr>
          <a:xfrm>
            <a:off x="539552" y="692696"/>
            <a:ext cx="1296144" cy="122413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773" y="0"/>
            <a:ext cx="10404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r="2599"/>
          <a:stretch/>
        </p:blipFill>
        <p:spPr bwMode="auto">
          <a:xfrm>
            <a:off x="-108520" y="0"/>
            <a:ext cx="9642138" cy="683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4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4" name="Picture 4" descr="тайная вечер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-315416"/>
            <a:ext cx="7802563" cy="80645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013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61121" cy="697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3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алкала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39838"/>
            <a:ext cx="5282791" cy="7045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 descr="це 3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054" y="3257110"/>
            <a:ext cx="4583946" cy="35039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4" y="166913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9445" y="858157"/>
            <a:ext cx="6865256" cy="51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92286"/>
            <a:ext cx="3097288" cy="303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7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7"/>
            <a:ext cx="9296400" cy="69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2989" r="12526"/>
          <a:stretch/>
        </p:blipFill>
        <p:spPr bwMode="auto">
          <a:xfrm>
            <a:off x="3548743" y="2747282"/>
            <a:ext cx="5704116" cy="411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8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0"/>
            <a:ext cx="10286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029201"/>
            <a:ext cx="9372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sz="3200" b="1" dirty="0"/>
          </a:p>
          <a:p>
            <a:pPr algn="r" rtl="1"/>
            <a:r>
              <a:rPr lang="he-IL" sz="3200" b="1" dirty="0" smtClean="0"/>
              <a:t>	</a:t>
            </a:r>
            <a:endParaRPr lang="he-IL" sz="3200" b="1" dirty="0"/>
          </a:p>
          <a:p>
            <a:pPr algn="r" rtl="1"/>
            <a:endParaRPr lang="he-IL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6021288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Собор </a:t>
            </a:r>
            <a:r>
              <a:rPr lang="ru-RU" sz="3200" dirty="0" err="1" smtClean="0"/>
              <a:t>Свв</a:t>
            </a:r>
            <a:r>
              <a:rPr lang="ru-RU" sz="3200" dirty="0" smtClean="0"/>
              <a:t>. Иаковов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19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C:\Users\user\Pictures\armenian\arm quarter 2.5.09\P501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08" y="-75395"/>
            <a:ext cx="9265708" cy="6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325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Запас свободной площади</a:t>
            </a:r>
            <a:r>
              <a:rPr lang="en-US" sz="3200" dirty="0" smtClean="0"/>
              <a:t>…</a:t>
            </a:r>
            <a:endParaRPr lang="en-US" sz="3200" dirty="0"/>
          </a:p>
        </p:txBody>
      </p:sp>
      <p:pic>
        <p:nvPicPr>
          <p:cNvPr id="6" name="Picture 2" descr="C:\Users\yana\Desktop\oldcity_jerusalem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13562"/>
            <a:ext cx="2195736" cy="2144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6" y="-245541"/>
            <a:ext cx="9471388" cy="710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88640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r>
              <a:rPr lang="ru-RU" sz="2800" dirty="0" smtClean="0"/>
              <a:t>и свободной земли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47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yana\Desktop\yana\Pictures\easter12\IMG_7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5892" y="1131580"/>
            <a:ext cx="6950201" cy="46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188640"/>
            <a:ext cx="4252137" cy="31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229200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Права на святые места </a:t>
            </a:r>
          </a:p>
          <a:p>
            <a:r>
              <a:rPr lang="ru-RU" sz="2800" dirty="0" smtClean="0"/>
              <a:t>и статус-кво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99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179</Words>
  <Application>Microsoft Office PowerPoint</Application>
  <PresentationFormat>Экран (4:3)</PresentationFormat>
  <Paragraphs>54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Армянский Иерусалим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</dc:creator>
  <cp:lastModifiedBy>yana</cp:lastModifiedBy>
  <cp:revision>38</cp:revision>
  <dcterms:created xsi:type="dcterms:W3CDTF">2015-06-29T09:23:01Z</dcterms:created>
  <dcterms:modified xsi:type="dcterms:W3CDTF">2016-02-05T02:24:23Z</dcterms:modified>
</cp:coreProperties>
</file>