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8B4FA14-232D-49A0-8071-9D8B35661A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DF3B062-4EF9-4A59-ADD0-02C7535A6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Акилле</a:t>
            </a:r>
            <a:r>
              <a:rPr lang="ru-RU" dirty="0" smtClean="0"/>
              <a:t> </a:t>
            </a:r>
            <a:r>
              <a:rPr lang="ru-RU" dirty="0" err="1" smtClean="0"/>
              <a:t>Фуни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Ревекка</a:t>
            </a:r>
            <a:r>
              <a:rPr lang="ru-RU" dirty="0" smtClean="0"/>
              <a:t> у колодца</a:t>
            </a:r>
          </a:p>
          <a:p>
            <a:r>
              <a:rPr lang="ru-RU" dirty="0" smtClean="0"/>
              <a:t>1924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Ветхозаветные сюжеты как </a:t>
            </a:r>
            <a:r>
              <a:rPr lang="ru-RU" sz="2000" dirty="0" err="1" smtClean="0"/>
              <a:t>прообразовательные</a:t>
            </a:r>
            <a:r>
              <a:rPr lang="ru-RU" sz="2000" dirty="0" smtClean="0"/>
              <a:t> в </a:t>
            </a:r>
            <a:r>
              <a:rPr lang="en-US" sz="2000" dirty="0" smtClean="0"/>
              <a:t>XII-XVI</a:t>
            </a:r>
            <a:r>
              <a:rPr lang="ru-RU" sz="2000" dirty="0" smtClean="0"/>
              <a:t> </a:t>
            </a:r>
            <a:r>
              <a:rPr lang="ru-RU" sz="2000" dirty="0" err="1" smtClean="0"/>
              <a:t>вв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Клостернойбургский</a:t>
            </a:r>
            <a:r>
              <a:rPr lang="ru-RU" dirty="0" smtClean="0"/>
              <a:t> алтарь 1180е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Морализованные</a:t>
            </a:r>
            <a:r>
              <a:rPr lang="ru-RU" dirty="0" smtClean="0"/>
              <a:t> библии 1250е</a:t>
            </a:r>
            <a:endParaRPr lang="ru-RU" dirty="0"/>
          </a:p>
        </p:txBody>
      </p:sp>
      <p:pic>
        <p:nvPicPr>
          <p:cNvPr id="6" name="Содержимое 5" descr="verduneraltar01gra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1214446" cy="4627828"/>
          </a:xfrm>
        </p:spPr>
      </p:pic>
      <p:pic>
        <p:nvPicPr>
          <p:cNvPr id="12" name="Содержимое 11" descr="15. Быт.6v и 7r иудеи отказались от Христа и бросили в мир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214553"/>
            <a:ext cx="3429024" cy="43498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Готический «типологический» витраж </a:t>
            </a:r>
            <a:r>
              <a:rPr lang="en-US" sz="2000" dirty="0" smtClean="0"/>
              <a:t>XII-XIII</a:t>
            </a:r>
            <a:r>
              <a:rPr lang="ru-RU" sz="2000" dirty="0" smtClean="0"/>
              <a:t> </a:t>
            </a:r>
            <a:r>
              <a:rPr lang="ru-RU" sz="2000" dirty="0" err="1" smtClean="0"/>
              <a:t>вв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«Библии бедных» </a:t>
            </a:r>
            <a:r>
              <a:rPr lang="en-US" sz="2000" dirty="0" smtClean="0"/>
              <a:t>XIV-XVI</a:t>
            </a:r>
            <a:r>
              <a:rPr lang="ru-RU" sz="2000" dirty="0" smtClean="0"/>
              <a:t> </a:t>
            </a:r>
            <a:r>
              <a:rPr lang="ru-RU" sz="2000" dirty="0" err="1" smtClean="0"/>
              <a:t>вв</a:t>
            </a:r>
            <a:endParaRPr lang="ru-RU" sz="2000" dirty="0"/>
          </a:p>
        </p:txBody>
      </p:sp>
      <p:pic>
        <p:nvPicPr>
          <p:cNvPr id="10" name="Содержимое 9" descr="бурж нз несение крес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849578" cy="3286148"/>
          </a:xfrm>
        </p:spPr>
      </p:pic>
      <p:pic>
        <p:nvPicPr>
          <p:cNvPr id="11" name="Содержимое 10" descr="библия пауперум 14 в илия и сарептская вдова, путь авраама, крестный пут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4387688" cy="31432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XVII</a:t>
            </a:r>
            <a:r>
              <a:rPr lang="ru-RU" sz="2400" dirty="0" smtClean="0"/>
              <a:t> в – ветхозаветный сюжет и жанровая картина</a:t>
            </a:r>
            <a:br>
              <a:rPr lang="ru-RU" sz="2400" dirty="0" smtClean="0"/>
            </a:br>
            <a:r>
              <a:rPr lang="ru-RU" sz="2400" dirty="0" err="1" smtClean="0"/>
              <a:t>Гербрандт</a:t>
            </a:r>
            <a:r>
              <a:rPr lang="ru-RU" sz="2400" dirty="0" smtClean="0"/>
              <a:t> фон </a:t>
            </a:r>
            <a:r>
              <a:rPr lang="ru-RU" sz="2400" dirty="0" err="1" smtClean="0"/>
              <a:t>Эккехут</a:t>
            </a:r>
            <a:r>
              <a:rPr lang="ru-RU" sz="2400" dirty="0" smtClean="0"/>
              <a:t> и </a:t>
            </a:r>
            <a:r>
              <a:rPr lang="ru-RU" sz="2400" dirty="0" err="1" smtClean="0"/>
              <a:t>Саломон</a:t>
            </a:r>
            <a:r>
              <a:rPr lang="ru-RU" sz="2400" dirty="0" smtClean="0"/>
              <a:t> де Брей</a:t>
            </a:r>
            <a:endParaRPr lang="ru-RU" sz="2400" dirty="0"/>
          </a:p>
        </p:txBody>
      </p:sp>
      <p:pic>
        <p:nvPicPr>
          <p:cNvPr id="5" name="Содержимое 4" descr="гербрандт фон эккехут ревек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1" y="1571612"/>
            <a:ext cx="3751411" cy="4572032"/>
          </a:xfrm>
        </p:spPr>
      </p:pic>
      <p:pic>
        <p:nvPicPr>
          <p:cNvPr id="8" name="Содержимое 7" descr="де брей 59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57254" y="2643182"/>
            <a:ext cx="4353300" cy="257176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Ветхозаветный сюжет в классицистической и академической живописи</a:t>
            </a:r>
            <a:br>
              <a:rPr lang="ru-RU" sz="2400" dirty="0" smtClean="0"/>
            </a:br>
            <a:r>
              <a:rPr lang="ru-RU" sz="1600" dirty="0" smtClean="0"/>
              <a:t>Н.Пуссен Лувр 1648</a:t>
            </a:r>
            <a:endParaRPr lang="ru-RU" sz="1600" dirty="0"/>
          </a:p>
        </p:txBody>
      </p:sp>
      <p:pic>
        <p:nvPicPr>
          <p:cNvPr id="5" name="Содержимое 4" descr="пуссен ревекка у колодца 48 лув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7356372" cy="4290197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илле фуни 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300" y="428604"/>
            <a:ext cx="5508822" cy="61436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Ревекка</a:t>
            </a:r>
            <a:r>
              <a:rPr lang="ru-RU" dirty="0" smtClean="0"/>
              <a:t> и </a:t>
            </a:r>
            <a:r>
              <a:rPr lang="ru-RU" dirty="0" err="1" smtClean="0"/>
              <a:t>Елиезер</a:t>
            </a:r>
            <a:r>
              <a:rPr lang="ru-RU" dirty="0" smtClean="0"/>
              <a:t>. </a:t>
            </a:r>
            <a:r>
              <a:rPr lang="ru-RU" sz="1300" dirty="0" smtClean="0"/>
              <a:t>Венский Генезис, </a:t>
            </a:r>
            <a:r>
              <a:rPr lang="ru-RU" sz="1300" dirty="0" err="1" smtClean="0"/>
              <a:t>Антиохия</a:t>
            </a:r>
            <a:r>
              <a:rPr lang="ru-RU" sz="1300" dirty="0" smtClean="0"/>
              <a:t> (?) </a:t>
            </a:r>
            <a:r>
              <a:rPr lang="en-US" sz="1300" dirty="0" smtClean="0"/>
              <a:t>VI</a:t>
            </a:r>
            <a:r>
              <a:rPr lang="ru-RU" sz="1300" dirty="0" smtClean="0"/>
              <a:t> в</a:t>
            </a:r>
            <a:endParaRPr lang="ru-RU" sz="1300" dirty="0"/>
          </a:p>
        </p:txBody>
      </p:sp>
      <p:pic>
        <p:nvPicPr>
          <p:cNvPr id="7" name="Содержимое 6" descr="viba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5658416" cy="3571900"/>
          </a:xfrm>
        </p:spPr>
      </p:pic>
      <p:pic>
        <p:nvPicPr>
          <p:cNvPr id="8" name="Содержимое 7" descr="нимфа источника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695367"/>
            <a:ext cx="2927378" cy="372496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Арнольфо</a:t>
            </a:r>
            <a:r>
              <a:rPr lang="ru-RU" sz="2000" dirty="0" smtClean="0"/>
              <a:t> </a:t>
            </a:r>
            <a:r>
              <a:rPr lang="ru-RU" sz="2000" dirty="0" err="1" smtClean="0"/>
              <a:t>ди</a:t>
            </a:r>
            <a:r>
              <a:rPr lang="ru-RU" sz="2000" dirty="0" smtClean="0"/>
              <a:t> Камбио Нимфа источника (</a:t>
            </a:r>
            <a:r>
              <a:rPr lang="ru-RU" sz="1200" dirty="0" err="1" smtClean="0"/>
              <a:t>Перуджа</a:t>
            </a:r>
            <a:r>
              <a:rPr lang="ru-RU" sz="1200" dirty="0" smtClean="0"/>
              <a:t>, Фонтана Маджоре,1277-1281)</a:t>
            </a:r>
            <a:r>
              <a:rPr lang="ru-RU" sz="2000" dirty="0" smtClean="0"/>
              <a:t>            Жан </a:t>
            </a:r>
            <a:r>
              <a:rPr lang="ru-RU" sz="2000" dirty="0" err="1" smtClean="0"/>
              <a:t>Гужон</a:t>
            </a:r>
            <a:r>
              <a:rPr lang="ru-RU" sz="2000" dirty="0" smtClean="0"/>
              <a:t>  Фонтан Невинных </a:t>
            </a:r>
            <a:r>
              <a:rPr lang="ru-RU" sz="1400" dirty="0" smtClean="0"/>
              <a:t>(Париж, 1549)                          </a:t>
            </a:r>
            <a:endParaRPr lang="ru-RU" sz="1400" dirty="0"/>
          </a:p>
        </p:txBody>
      </p:sp>
      <p:pic>
        <p:nvPicPr>
          <p:cNvPr id="8" name="Содержимое 7" descr="фонтан невинны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500174"/>
            <a:ext cx="2682628" cy="5102825"/>
          </a:xfrm>
        </p:spPr>
      </p:pic>
      <p:pic>
        <p:nvPicPr>
          <p:cNvPr id="7" name="Содержимое 6" descr="donnallafon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5093656" cy="41434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Аналоги: </a:t>
            </a:r>
            <a:r>
              <a:rPr lang="ru-RU" sz="2700" dirty="0" smtClean="0"/>
              <a:t>Встреча Иакова и Рахили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Пьерфранческо</a:t>
            </a:r>
            <a:r>
              <a:rPr lang="ru-RU" sz="2000" dirty="0" smtClean="0"/>
              <a:t> Мола  Иаков и Рахиль 1659 ГЭ</a:t>
            </a:r>
            <a:br>
              <a:rPr lang="ru-RU" sz="2000" dirty="0" smtClean="0"/>
            </a:br>
            <a:r>
              <a:rPr lang="ru-RU" sz="2000" dirty="0" smtClean="0"/>
              <a:t>Лука Джордано Иаков и Рахиль у колодца 1690 частное собрание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пьерфранческо мола иаков и рахи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5805851" cy="4286280"/>
          </a:xfrm>
        </p:spPr>
      </p:pic>
      <p:pic>
        <p:nvPicPr>
          <p:cNvPr id="6" name="Содержимое 5" descr="лука джордано иаков и рахиль у колодца 1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2703" y="3071810"/>
            <a:ext cx="4296505" cy="34036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0099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Моисей и дочери </a:t>
            </a:r>
            <a:r>
              <a:rPr lang="ru-RU" dirty="0" err="1" smtClean="0"/>
              <a:t>Иофора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1472" y="285728"/>
            <a:ext cx="3931920" cy="1066800"/>
          </a:xfrm>
        </p:spPr>
        <p:txBody>
          <a:bodyPr/>
          <a:lstStyle/>
          <a:p>
            <a:r>
              <a:rPr lang="ru-RU" dirty="0" err="1" smtClean="0"/>
              <a:t>Сандро</a:t>
            </a:r>
            <a:r>
              <a:rPr lang="ru-RU" dirty="0" smtClean="0"/>
              <a:t> Боттичелли</a:t>
            </a:r>
          </a:p>
          <a:p>
            <a:r>
              <a:rPr lang="ru-RU" dirty="0" smtClean="0"/>
              <a:t>Сикстинская капелла </a:t>
            </a:r>
          </a:p>
          <a:p>
            <a:r>
              <a:rPr lang="ru-RU" dirty="0" smtClean="0"/>
              <a:t>1480е</a:t>
            </a:r>
            <a:endParaRPr lang="ru-RU" dirty="0"/>
          </a:p>
        </p:txBody>
      </p:sp>
      <p:pic>
        <p:nvPicPr>
          <p:cNvPr id="7" name="Содержимое 6" descr="иоф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94833"/>
            <a:ext cx="8143932" cy="51311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Христос и </a:t>
            </a:r>
            <a:r>
              <a:rPr lang="ru-RU" sz="2400" dirty="0" err="1" smtClean="0"/>
              <a:t>самарянка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Мозаики </a:t>
            </a:r>
            <a:r>
              <a:rPr lang="ru-RU" sz="1600" dirty="0" err="1" smtClean="0"/>
              <a:t>ц.Сант</a:t>
            </a:r>
            <a:r>
              <a:rPr lang="ru-RU" sz="1600" dirty="0" smtClean="0"/>
              <a:t> </a:t>
            </a:r>
            <a:r>
              <a:rPr lang="ru-RU" sz="1600" dirty="0" err="1" smtClean="0"/>
              <a:t>Аполлинаре</a:t>
            </a:r>
            <a:r>
              <a:rPr lang="ru-RU" sz="1600" dirty="0" smtClean="0"/>
              <a:t> </a:t>
            </a:r>
            <a:r>
              <a:rPr lang="ru-RU" sz="1600" dirty="0" err="1" smtClean="0"/>
              <a:t>Нуово</a:t>
            </a:r>
            <a:r>
              <a:rPr lang="ru-RU" sz="1600" dirty="0" smtClean="0"/>
              <a:t>, Равенна 519-523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Дуччо</a:t>
            </a:r>
            <a:r>
              <a:rPr lang="ru-RU" sz="1600" dirty="0" smtClean="0"/>
              <a:t> </a:t>
            </a:r>
            <a:r>
              <a:rPr lang="ru-RU" sz="1600" dirty="0" err="1" smtClean="0"/>
              <a:t>ди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Буонинсенья</a:t>
            </a:r>
            <a:r>
              <a:rPr lang="ru-RU" sz="1600" dirty="0" smtClean="0"/>
              <a:t> Сиена 1309-13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Содержимое 7" descr="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5911585" cy="4071966"/>
          </a:xfrm>
        </p:spPr>
      </p:pic>
      <p:pic>
        <p:nvPicPr>
          <p:cNvPr id="10" name="Содержимое 9" descr="pre_v_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016832"/>
            <a:ext cx="2774642" cy="44931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 и когда иллюстрировалась Книга Бытия?</a:t>
            </a:r>
            <a:br>
              <a:rPr lang="ru-RU" sz="2000" dirty="0" smtClean="0"/>
            </a:br>
            <a:r>
              <a:rPr lang="ru-RU" sz="2000" dirty="0" smtClean="0"/>
              <a:t>Возможность  существования дохристианского образца. </a:t>
            </a:r>
            <a:r>
              <a:rPr lang="ru-RU" sz="1600" dirty="0" smtClean="0"/>
              <a:t>Мозаики и фрески </a:t>
            </a:r>
            <a:r>
              <a:rPr lang="ru-RU" sz="1600" dirty="0" err="1" smtClean="0"/>
              <a:t>эллинизированных</a:t>
            </a:r>
            <a:r>
              <a:rPr lang="ru-RU" sz="1600" dirty="0" smtClean="0"/>
              <a:t> еврейских общин (</a:t>
            </a:r>
            <a:r>
              <a:rPr lang="en-US" sz="1600" dirty="0" smtClean="0"/>
              <a:t>III-VI</a:t>
            </a:r>
            <a:r>
              <a:rPr lang="ru-RU" sz="1600" dirty="0" smtClean="0"/>
              <a:t> </a:t>
            </a:r>
            <a:r>
              <a:rPr lang="ru-RU" sz="1600" dirty="0" err="1" smtClean="0"/>
              <a:t>вв</a:t>
            </a:r>
            <a:r>
              <a:rPr lang="ru-RU" sz="1600" dirty="0" smtClean="0"/>
              <a:t>) и Византийские </a:t>
            </a:r>
            <a:r>
              <a:rPr lang="ru-RU" sz="1600" dirty="0" err="1" smtClean="0"/>
              <a:t>октатевхи</a:t>
            </a:r>
            <a:r>
              <a:rPr lang="ru-RU" sz="1600" dirty="0" smtClean="0"/>
              <a:t> </a:t>
            </a:r>
            <a:r>
              <a:rPr lang="en-US" sz="1600" dirty="0" smtClean="0"/>
              <a:t>XI-XIII</a:t>
            </a:r>
            <a:r>
              <a:rPr lang="ru-RU" sz="1600" dirty="0" smtClean="0"/>
              <a:t> веков</a:t>
            </a:r>
            <a:endParaRPr lang="ru-RU" sz="1600" dirty="0"/>
          </a:p>
        </p:txBody>
      </p:sp>
      <p:pic>
        <p:nvPicPr>
          <p:cNvPr id="8" name="Содержимое 7" descr="IMG_16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857628"/>
            <a:ext cx="4145103" cy="2780368"/>
          </a:xfrm>
        </p:spPr>
      </p:pic>
      <p:pic>
        <p:nvPicPr>
          <p:cNvPr id="7" name="Содержимое 6" descr="сераль 92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428551" cy="3143272"/>
          </a:xfrm>
        </p:spPr>
      </p:pic>
      <p:pic>
        <p:nvPicPr>
          <p:cNvPr id="1027" name="Picture 3" descr="E:\курсы\иконография\ветхий завет\пятикнижие\бытие\авраам\12 жертвоприношение  исаака\акеда\akdr133-dura-europos-akeda-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500174"/>
            <a:ext cx="20574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Раннехристианская</a:t>
            </a:r>
            <a:r>
              <a:rPr lang="ru-RU" sz="2400" dirty="0" smtClean="0"/>
              <a:t> монументальная живопись и миниатюра</a:t>
            </a:r>
            <a:br>
              <a:rPr lang="ru-RU" sz="2400" dirty="0" smtClean="0"/>
            </a:br>
            <a:r>
              <a:rPr lang="ru-RU" sz="2000" dirty="0" smtClean="0"/>
              <a:t>Мозаики </a:t>
            </a:r>
            <a:r>
              <a:rPr lang="ru-RU" sz="2000" dirty="0" err="1" smtClean="0"/>
              <a:t>ц.Санта</a:t>
            </a:r>
            <a:r>
              <a:rPr lang="ru-RU" sz="2000" dirty="0" smtClean="0"/>
              <a:t> Мария </a:t>
            </a:r>
            <a:r>
              <a:rPr lang="ru-RU" sz="2000" dirty="0" err="1" smtClean="0"/>
              <a:t>Маджоре</a:t>
            </a:r>
            <a:r>
              <a:rPr lang="ru-RU" sz="2000" dirty="0" smtClean="0"/>
              <a:t> в Риме </a:t>
            </a:r>
            <a:r>
              <a:rPr lang="en-US" sz="2000" dirty="0" smtClean="0"/>
              <a:t>V </a:t>
            </a:r>
            <a:r>
              <a:rPr lang="ru-RU" sz="2000" dirty="0" smtClean="0"/>
              <a:t>в</a:t>
            </a:r>
            <a:br>
              <a:rPr lang="ru-RU" sz="2000" dirty="0" smtClean="0"/>
            </a:br>
            <a:r>
              <a:rPr lang="ru-RU" sz="2000" dirty="0" smtClean="0"/>
              <a:t>Миниатюра Венского Генезиса (</a:t>
            </a:r>
            <a:r>
              <a:rPr lang="ru-RU" sz="2000" dirty="0" err="1" smtClean="0"/>
              <a:t>Антиохия</a:t>
            </a:r>
            <a:r>
              <a:rPr lang="ru-RU" sz="2000" dirty="0" smtClean="0"/>
              <a:t>?) </a:t>
            </a:r>
            <a:r>
              <a:rPr lang="en-US" sz="2000" dirty="0" smtClean="0"/>
              <a:t>VI</a:t>
            </a:r>
            <a:r>
              <a:rPr lang="ru-RU" sz="2000" dirty="0" smtClean="0"/>
              <a:t> в</a:t>
            </a:r>
            <a:endParaRPr lang="ru-RU" sz="2000" dirty="0"/>
          </a:p>
        </p:txBody>
      </p:sp>
      <p:pic>
        <p:nvPicPr>
          <p:cNvPr id="5" name="Содержимое 4" descr="s_maria_maggiore_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9279"/>
            <a:ext cx="3932507" cy="4635803"/>
          </a:xfrm>
        </p:spPr>
      </p:pic>
      <p:pic>
        <p:nvPicPr>
          <p:cNvPr id="8" name="Содержимое 7" descr="049Vien_Gen_6th_4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603280"/>
            <a:ext cx="3878868" cy="47546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141</TotalTime>
  <Words>102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Акилле Фуни</vt:lpstr>
      <vt:lpstr>Слайд 2</vt:lpstr>
      <vt:lpstr>Ревекка и Елиезер. Венский Генезис, Антиохия (?) VI в</vt:lpstr>
      <vt:lpstr>Арнольфо ди Камбио Нимфа источника (Перуджа, Фонтана Маджоре,1277-1281)            Жан Гужон  Фонтан Невинных (Париж, 1549)                          </vt:lpstr>
      <vt:lpstr>Аналоги: Встреча Иакова и Рахили Пьерфранческо Мола  Иаков и Рахиль 1659 ГЭ Лука Джордано Иаков и Рахиль у колодца 1690 частное собрание </vt:lpstr>
      <vt:lpstr>Моисей и дочери Иофора</vt:lpstr>
      <vt:lpstr>Христос и самарянка Мозаики ц.Сант Аполлинаре Нуово, Равенна 519-523 Дуччо ди Буонинсенья Сиена 1309-13  </vt:lpstr>
      <vt:lpstr>Как и когда иллюстрировалась Книга Бытия? Возможность  существования дохристианского образца. Мозаики и фрески эллинизированных еврейских общин (III-VI вв) и Византийские октатевхи XI-XIII веков</vt:lpstr>
      <vt:lpstr>Раннехристианская монументальная живопись и миниатюра Мозаики ц.Санта Мария Маджоре в Риме V в Миниатюра Венского Генезиса (Антиохия?) VI в</vt:lpstr>
      <vt:lpstr>Ветхозаветные сюжеты как прообразовательные в XII-XVI вв</vt:lpstr>
      <vt:lpstr>Готический «типологический» витраж XII-XIII вв «Библии бедных» XIV-XVI вв</vt:lpstr>
      <vt:lpstr>XVII в – ветхозаветный сюжет и жанровая картина Гербрандт фон Эккехут и Саломон де Брей</vt:lpstr>
      <vt:lpstr>Ветхозаветный сюжет в классицистической и академической живописи Н.Пуссен Лувр 1648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Акилле Фуни</dc:title>
  <dc:creator>Аня</dc:creator>
  <cp:lastModifiedBy>Аня</cp:lastModifiedBy>
  <cp:revision>19</cp:revision>
  <dcterms:created xsi:type="dcterms:W3CDTF">2013-12-13T07:40:26Z</dcterms:created>
  <dcterms:modified xsi:type="dcterms:W3CDTF">2013-12-13T10:05:01Z</dcterms:modified>
</cp:coreProperties>
</file>