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1"/>
  </p:notesMasterIdLst>
  <p:handoutMasterIdLst>
    <p:handoutMasterId r:id="rId92"/>
  </p:handoutMasterIdLst>
  <p:sldIdLst>
    <p:sldId id="256" r:id="rId2"/>
    <p:sldId id="332" r:id="rId3"/>
    <p:sldId id="262" r:id="rId4"/>
    <p:sldId id="259" r:id="rId5"/>
    <p:sldId id="330" r:id="rId6"/>
    <p:sldId id="327" r:id="rId7"/>
    <p:sldId id="328" r:id="rId8"/>
    <p:sldId id="329" r:id="rId9"/>
    <p:sldId id="331" r:id="rId10"/>
    <p:sldId id="335" r:id="rId11"/>
    <p:sldId id="334" r:id="rId12"/>
    <p:sldId id="411" r:id="rId13"/>
    <p:sldId id="338" r:id="rId14"/>
    <p:sldId id="340" r:id="rId15"/>
    <p:sldId id="343" r:id="rId16"/>
    <p:sldId id="344" r:id="rId17"/>
    <p:sldId id="345" r:id="rId18"/>
    <p:sldId id="274" r:id="rId19"/>
    <p:sldId id="273" r:id="rId20"/>
    <p:sldId id="347" r:id="rId21"/>
    <p:sldId id="349" r:id="rId22"/>
    <p:sldId id="350" r:id="rId23"/>
    <p:sldId id="352" r:id="rId24"/>
    <p:sldId id="431" r:id="rId25"/>
    <p:sldId id="355" r:id="rId26"/>
    <p:sldId id="354" r:id="rId27"/>
    <p:sldId id="356" r:id="rId28"/>
    <p:sldId id="353" r:id="rId29"/>
    <p:sldId id="357" r:id="rId30"/>
    <p:sldId id="351" r:id="rId31"/>
    <p:sldId id="423" r:id="rId32"/>
    <p:sldId id="362" r:id="rId33"/>
    <p:sldId id="363" r:id="rId34"/>
    <p:sldId id="366" r:id="rId35"/>
    <p:sldId id="375" r:id="rId36"/>
    <p:sldId id="376" r:id="rId37"/>
    <p:sldId id="378" r:id="rId38"/>
    <p:sldId id="380" r:id="rId39"/>
    <p:sldId id="379" r:id="rId40"/>
    <p:sldId id="382" r:id="rId41"/>
    <p:sldId id="372" r:id="rId42"/>
    <p:sldId id="371" r:id="rId43"/>
    <p:sldId id="369" r:id="rId44"/>
    <p:sldId id="373" r:id="rId45"/>
    <p:sldId id="370" r:id="rId46"/>
    <p:sldId id="384" r:id="rId47"/>
    <p:sldId id="414" r:id="rId48"/>
    <p:sldId id="415" r:id="rId49"/>
    <p:sldId id="416" r:id="rId50"/>
    <p:sldId id="385" r:id="rId51"/>
    <p:sldId id="265" r:id="rId52"/>
    <p:sldId id="439" r:id="rId53"/>
    <p:sldId id="440" r:id="rId54"/>
    <p:sldId id="428" r:id="rId55"/>
    <p:sldId id="386" r:id="rId56"/>
    <p:sldId id="374" r:id="rId57"/>
    <p:sldId id="389" r:id="rId58"/>
    <p:sldId id="390" r:id="rId59"/>
    <p:sldId id="393" r:id="rId60"/>
    <p:sldId id="392" r:id="rId61"/>
    <p:sldId id="397" r:id="rId62"/>
    <p:sldId id="398" r:id="rId63"/>
    <p:sldId id="417" r:id="rId64"/>
    <p:sldId id="404" r:id="rId65"/>
    <p:sldId id="441" r:id="rId66"/>
    <p:sldId id="405" r:id="rId67"/>
    <p:sldId id="305" r:id="rId68"/>
    <p:sldId id="306" r:id="rId69"/>
    <p:sldId id="307" r:id="rId70"/>
    <p:sldId id="302" r:id="rId71"/>
    <p:sldId id="311" r:id="rId72"/>
    <p:sldId id="312" r:id="rId73"/>
    <p:sldId id="315" r:id="rId74"/>
    <p:sldId id="313" r:id="rId75"/>
    <p:sldId id="316" r:id="rId76"/>
    <p:sldId id="407" r:id="rId77"/>
    <p:sldId id="408" r:id="rId78"/>
    <p:sldId id="406" r:id="rId79"/>
    <p:sldId id="409" r:id="rId80"/>
    <p:sldId id="317" r:id="rId81"/>
    <p:sldId id="318" r:id="rId82"/>
    <p:sldId id="320" r:id="rId83"/>
    <p:sldId id="410" r:id="rId84"/>
    <p:sldId id="432" r:id="rId85"/>
    <p:sldId id="437" r:id="rId86"/>
    <p:sldId id="433" r:id="rId87"/>
    <p:sldId id="434" r:id="rId88"/>
    <p:sldId id="270" r:id="rId89"/>
    <p:sldId id="325" r:id="rId90"/>
  </p:sldIdLst>
  <p:sldSz cx="12192000" cy="6858000"/>
  <p:notesSz cx="6858000" cy="9144000"/>
  <p:embeddedFontLst>
    <p:embeddedFont>
      <p:font typeface="Calibri" panose="020F0502020204030204" pitchFamily="34" charset="0"/>
      <p:regular r:id="rId93"/>
      <p:bold r:id="rId94"/>
      <p:italic r:id="rId95"/>
      <p:boldItalic r:id="rId96"/>
    </p:embeddedFont>
    <p:embeddedFont>
      <p:font typeface="Calibri Light" panose="020F0302020204030204" pitchFamily="34" charset="0"/>
      <p:regular r:id="rId97"/>
      <p:italic r:id="rId9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" initials="J" lastIdx="1" clrIdx="0">
    <p:extLst>
      <p:ext uri="{19B8F6BF-5375-455C-9EA6-DF929625EA0E}">
        <p15:presenceInfo xmlns:p15="http://schemas.microsoft.com/office/powerpoint/2012/main" userId="JU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D0D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68844" autoAdjust="0"/>
  </p:normalViewPr>
  <p:slideViewPr>
    <p:cSldViewPr snapToGrid="0">
      <p:cViewPr>
        <p:scale>
          <a:sx n="50" d="100"/>
          <a:sy n="50" d="100"/>
        </p:scale>
        <p:origin x="1170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2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B8D17A2-8559-40C1-A289-97A71866A5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044239-FB90-4DC6-8BCB-4C61427EF8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8F446-AC46-4525-BD0C-D4C94D6A1599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0B4C8A-40DF-4AF4-843A-C92E78137A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A7394B-E781-4A09-9339-EF82C268B4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3A285-1C88-4DCB-B777-F7161D2C81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728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468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190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00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301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843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589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552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51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723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746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281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380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804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499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773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849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139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610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939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598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0127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274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652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82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181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5608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6355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203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03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b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508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7990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2220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0140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056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3638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3253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5481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7235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302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br>
              <a:rPr lang="en-GB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5785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123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2048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6976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0019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9201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3090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5444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0671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16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972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3456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2810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7975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2586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5213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1327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1506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5608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3403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44894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3294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32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3493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1124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54452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273993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47558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1955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400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269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92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92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92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92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92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92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92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92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92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2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2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2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2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2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2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2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2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2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812760" marR="0" lvl="0" indent="-60957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3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25519" marR="0" lvl="1" indent="-564417" algn="ctr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38278" marR="0" lvl="2" indent="-564417" algn="ctr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251037" marR="0" lvl="3" indent="-564417" algn="ctr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063797" marR="0" lvl="4" indent="-564417" algn="ctr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876557" marR="0" lvl="5" indent="-564417" algn="ctr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689315" marR="0" lvl="6" indent="-564417" algn="ctr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502075" marR="0" lvl="7" indent="-564417" algn="ctr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314834" marR="0" lvl="8" indent="-564417" algn="ctr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chemeClr val="lt2"/>
              </a:buClr>
              <a:buSzPts val="1400"/>
              <a:buFont typeface="Arial"/>
              <a:buChar char="■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812760" marR="0" lvl="0" indent="-609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3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25519" marR="0" lvl="1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38278" marR="0" lvl="2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251037" marR="0" lvl="3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063797" marR="0" lvl="4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876557" marR="0" lvl="5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689315" marR="0" lvl="6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502075" marR="0" lvl="7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314834" marR="0" lvl="8" indent="-564417" algn="l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chemeClr val="lt2"/>
              </a:buClr>
              <a:buSzPts val="1400"/>
              <a:buFont typeface="Arial"/>
              <a:buChar char="■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812760" marR="0" lvl="0" indent="-5644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25519" marR="0" lvl="1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38278" marR="0" lvl="2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■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251037" marR="0" lvl="3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063797" marR="0" lvl="4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876557" marR="0" lvl="5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■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689315" marR="0" lvl="6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502075" marR="0" lvl="7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314834" marR="0" lvl="8" indent="-541840" algn="l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chemeClr val="lt2"/>
              </a:buClr>
              <a:buSzPts val="1200"/>
              <a:buFont typeface="Arial"/>
              <a:buChar char="■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1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812760" marR="0" lvl="0" indent="-56441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2489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25519" marR="0" lvl="1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38278" marR="0" lvl="2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■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251037" marR="0" lvl="3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063797" marR="0" lvl="4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876557" marR="0" lvl="5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■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689315" marR="0" lvl="6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502075" marR="0" lvl="7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314834" marR="0" lvl="8" indent="-541840" algn="l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chemeClr val="lt2"/>
              </a:buClr>
              <a:buSzPts val="1200"/>
              <a:buFont typeface="Arial"/>
              <a:buChar char="■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97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812760" marR="0" lvl="0" indent="-5418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25519" marR="0" lvl="1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38278" marR="0" lvl="2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■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251037" marR="0" lvl="3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063797" marR="0" lvl="4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876557" marR="0" lvl="5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■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689315" marR="0" lvl="6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502075" marR="0" lvl="7" indent="-541840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314834" marR="0" lvl="8" indent="-541840" algn="l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chemeClr val="lt2"/>
              </a:buClr>
              <a:buSzPts val="1200"/>
              <a:buFont typeface="Arial"/>
              <a:buChar char="■"/>
              <a:defRPr sz="21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8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74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74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74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74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74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74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74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74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74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812760" marR="0" lvl="0" indent="-609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625519" marR="0" lvl="1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24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38278" marR="0" lvl="2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4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251037" marR="0" lvl="3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24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063797" marR="0" lvl="4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24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876557" marR="0" lvl="5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4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689315" marR="0" lvl="6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24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502075" marR="0" lvl="7" indent="-564417" algn="l" rtl="0">
              <a:lnSpc>
                <a:spcPct val="115000"/>
              </a:lnSpc>
              <a:spcBef>
                <a:spcPts val="2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24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314834" marR="0" lvl="8" indent="-564417" algn="l" rtl="0">
              <a:lnSpc>
                <a:spcPct val="115000"/>
              </a:lnSpc>
              <a:spcBef>
                <a:spcPts val="2844"/>
              </a:spcBef>
              <a:spcAft>
                <a:spcPts val="2844"/>
              </a:spcAft>
              <a:buClr>
                <a:schemeClr val="dk1"/>
              </a:buClr>
              <a:buSzPts val="1400"/>
              <a:buFont typeface="Arial"/>
              <a:buChar char="■"/>
              <a:defRPr sz="24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812760" marR="0" lvl="0" indent="-4063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3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87E359-72BC-414C-99CC-9F0C54F7F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4189"/>
            <a:ext cx="12192000" cy="6009643"/>
          </a:xfrm>
          <a:prstGeom prst="rect">
            <a:avLst/>
          </a:prstGeom>
        </p:spPr>
      </p:pic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4551510" y="6166643"/>
            <a:ext cx="3088981" cy="86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indent="0"/>
            <a:r>
              <a:rPr lang="ru-RU" sz="2489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Юлия Леонова</a:t>
            </a:r>
            <a:endParaRPr sz="2489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288186"/>
            <a:ext cx="12192000" cy="61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b" anchorCtr="0">
            <a:noAutofit/>
          </a:bodyPr>
          <a:lstStyle/>
          <a:p>
            <a:r>
              <a:rPr lang="ru-RU" sz="4800" dirty="0">
                <a:solidFill>
                  <a:schemeClr val="tx1"/>
                </a:solidFill>
                <a:latin typeface="Calibri Light" panose="020F0302020204030204" pitchFamily="34" charset="0"/>
                <a:ea typeface="Open Sans Light"/>
                <a:cs typeface="Calibri Light" panose="020F0302020204030204" pitchFamily="34" charset="0"/>
                <a:sym typeface="Open Sans Light"/>
              </a:rPr>
              <a:t>сады Тель-Авива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6F136BC1-2834-4565-8AFB-61E203D8F73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88956" y="6478018"/>
            <a:ext cx="5331968" cy="379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indent="0"/>
            <a:r>
              <a:rPr lang="ru-RU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Тель-Авив в административных границах 2016 г.</a:t>
            </a:r>
            <a:endParaRPr sz="18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6;p13">
            <a:extLst>
              <a:ext uri="{FF2B5EF4-FFF2-40B4-BE49-F238E27FC236}">
                <a16:creationId xmlns:a16="http://schemas.microsoft.com/office/drawing/2014/main" id="{8E6A82F1-B971-437F-845E-155AB17203CD}"/>
              </a:ext>
            </a:extLst>
          </p:cNvPr>
          <p:cNvSpPr txBox="1">
            <a:spLocks/>
          </p:cNvSpPr>
          <p:nvPr/>
        </p:nvSpPr>
        <p:spPr>
          <a:xfrm>
            <a:off x="356988" y="6478018"/>
            <a:ext cx="5331968" cy="379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ru-RU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Тель-Авив в границах мастер-плана 1925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3B36F5-D383-4E8D-8C70-194C7159C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826" y="395361"/>
            <a:ext cx="8252348" cy="60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6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6;p13">
            <a:extLst>
              <a:ext uri="{FF2B5EF4-FFF2-40B4-BE49-F238E27FC236}">
                <a16:creationId xmlns:a16="http://schemas.microsoft.com/office/drawing/2014/main" id="{6F23CC22-BC8A-4017-A620-87443857AB1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411326" y="6478016"/>
            <a:ext cx="1006549" cy="37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indent="0"/>
            <a:r>
              <a:rPr lang="en-US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2133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56;p13">
            <a:extLst>
              <a:ext uri="{FF2B5EF4-FFF2-40B4-BE49-F238E27FC236}">
                <a16:creationId xmlns:a16="http://schemas.microsoft.com/office/drawing/2014/main" id="{6E44C850-9F37-461C-A459-3DFC462BFF28}"/>
              </a:ext>
            </a:extLst>
          </p:cNvPr>
          <p:cNvSpPr txBox="1">
            <a:spLocks/>
          </p:cNvSpPr>
          <p:nvPr/>
        </p:nvSpPr>
        <p:spPr>
          <a:xfrm>
            <a:off x="6096001" y="6478016"/>
            <a:ext cx="2679032" cy="37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1931 </a:t>
            </a:r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(мастер-план)</a:t>
            </a:r>
            <a:endParaRPr lang="en-US" sz="2133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56;p13">
            <a:extLst>
              <a:ext uri="{FF2B5EF4-FFF2-40B4-BE49-F238E27FC236}">
                <a16:creationId xmlns:a16="http://schemas.microsoft.com/office/drawing/2014/main" id="{1A4EAD9F-46EE-491F-8D8A-C4096B6E91EF}"/>
              </a:ext>
            </a:extLst>
          </p:cNvPr>
          <p:cNvSpPr txBox="1">
            <a:spLocks/>
          </p:cNvSpPr>
          <p:nvPr/>
        </p:nvSpPr>
        <p:spPr>
          <a:xfrm>
            <a:off x="4391616" y="6478016"/>
            <a:ext cx="1006549" cy="37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1930</a:t>
            </a:r>
          </a:p>
        </p:txBody>
      </p:sp>
      <p:sp>
        <p:nvSpPr>
          <p:cNvPr id="21" name="Google Shape;56;p13">
            <a:extLst>
              <a:ext uri="{FF2B5EF4-FFF2-40B4-BE49-F238E27FC236}">
                <a16:creationId xmlns:a16="http://schemas.microsoft.com/office/drawing/2014/main" id="{0C6A558C-EE61-4487-B51F-C051F5B87EBB}"/>
              </a:ext>
            </a:extLst>
          </p:cNvPr>
          <p:cNvSpPr txBox="1">
            <a:spLocks/>
          </p:cNvSpPr>
          <p:nvPr/>
        </p:nvSpPr>
        <p:spPr>
          <a:xfrm>
            <a:off x="1391742" y="6478016"/>
            <a:ext cx="1006549" cy="37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878</a:t>
            </a:r>
            <a:endParaRPr lang="en-US" sz="2133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BC1C05-14D6-48FC-90DF-1CC1CCA91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02" y="569469"/>
            <a:ext cx="11009196" cy="57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25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4691A8-2B4D-4C5A-81F1-BD16849F7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87" y="1481137"/>
            <a:ext cx="522922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66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6;p13">
            <a:extLst>
              <a:ext uri="{FF2B5EF4-FFF2-40B4-BE49-F238E27FC236}">
                <a16:creationId xmlns:a16="http://schemas.microsoft.com/office/drawing/2014/main" id="{0E0A873F-CEF1-41A8-AA16-BB58D7BFAC96}"/>
              </a:ext>
            </a:extLst>
          </p:cNvPr>
          <p:cNvSpPr txBox="1">
            <a:spLocks/>
          </p:cNvSpPr>
          <p:nvPr/>
        </p:nvSpPr>
        <p:spPr>
          <a:xfrm>
            <a:off x="3120788" y="183161"/>
            <a:ext cx="5950424" cy="3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ru-RU" sz="32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Город, расцветший на песке</a:t>
            </a:r>
            <a:endParaRPr lang="en-US" sz="3200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8;p29">
            <a:extLst>
              <a:ext uri="{FF2B5EF4-FFF2-40B4-BE49-F238E27FC236}">
                <a16:creationId xmlns:a16="http://schemas.microsoft.com/office/drawing/2014/main" id="{E0FD2604-579B-4401-B162-529F1C6DEB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0074" y="6386070"/>
            <a:ext cx="3829189" cy="32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ru-RU" sz="1333" dirty="0" err="1">
                <a:latin typeface="Calibri"/>
                <a:ea typeface="Calibri"/>
                <a:cs typeface="Calibri"/>
                <a:sym typeface="Calibri"/>
              </a:rPr>
              <a:t>Нахум</a:t>
            </a:r>
            <a:r>
              <a:rPr lang="ru-RU" sz="1333" dirty="0">
                <a:latin typeface="Calibri"/>
                <a:ea typeface="Calibri"/>
                <a:cs typeface="Calibri"/>
                <a:sym typeface="Calibri"/>
              </a:rPr>
              <a:t> Гутман, Пионер песков, 1960-е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59;p29">
            <a:extLst>
              <a:ext uri="{FF2B5EF4-FFF2-40B4-BE49-F238E27FC236}">
                <a16:creationId xmlns:a16="http://schemas.microsoft.com/office/drawing/2014/main" id="{61AEB270-2CC4-4471-B55C-8B32786560F6}"/>
              </a:ext>
            </a:extLst>
          </p:cNvPr>
          <p:cNvSpPr txBox="1">
            <a:spLocks/>
          </p:cNvSpPr>
          <p:nvPr/>
        </p:nvSpPr>
        <p:spPr>
          <a:xfrm>
            <a:off x="8020080" y="6347523"/>
            <a:ext cx="4171921" cy="382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333" dirty="0" err="1">
                <a:latin typeface="Calibri"/>
                <a:ea typeface="Calibri"/>
                <a:cs typeface="Calibri"/>
                <a:sym typeface="Calibri"/>
              </a:rPr>
              <a:t>Реувен</a:t>
            </a:r>
            <a:r>
              <a:rPr lang="ru-RU" sz="1333" dirty="0">
                <a:latin typeface="Calibri"/>
                <a:ea typeface="Calibri"/>
                <a:cs typeface="Calibri"/>
                <a:sym typeface="Calibri"/>
              </a:rPr>
              <a:t> Рубин, Автопортрет с цветком, 1923</a:t>
            </a:r>
          </a:p>
        </p:txBody>
      </p:sp>
      <p:sp>
        <p:nvSpPr>
          <p:cNvPr id="8" name="Google Shape;159;p29">
            <a:extLst>
              <a:ext uri="{FF2B5EF4-FFF2-40B4-BE49-F238E27FC236}">
                <a16:creationId xmlns:a16="http://schemas.microsoft.com/office/drawing/2014/main" id="{2BCD1055-8B30-45F9-A2AD-BC6900390F84}"/>
              </a:ext>
            </a:extLst>
          </p:cNvPr>
          <p:cNvSpPr txBox="1">
            <a:spLocks/>
          </p:cNvSpPr>
          <p:nvPr/>
        </p:nvSpPr>
        <p:spPr>
          <a:xfrm>
            <a:off x="4171922" y="6386069"/>
            <a:ext cx="3829189" cy="32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333" dirty="0" err="1">
                <a:latin typeface="Calibri"/>
                <a:ea typeface="Calibri"/>
                <a:cs typeface="Calibri"/>
                <a:sym typeface="Calibri"/>
              </a:rPr>
              <a:t>Реувен</a:t>
            </a:r>
            <a:r>
              <a:rPr lang="ru-RU" sz="1333" dirty="0">
                <a:latin typeface="Calibri"/>
                <a:ea typeface="Calibri"/>
                <a:cs typeface="Calibri"/>
                <a:sym typeface="Calibri"/>
              </a:rPr>
              <a:t> Рубин, Девушка с цветком, 1922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5EEAF8-C0DB-4877-AF48-B366FA5F7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15" y="1030138"/>
            <a:ext cx="10545170" cy="479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63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F6B8EA92-B5F9-4747-B387-F7C39E10FD5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43264" y="5830568"/>
            <a:ext cx="9705473" cy="102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indent="0"/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легендарное фото «ракушечной лотереи» – розыгрыша участков под застройку, «с которой начался будущий Тель-Авив».</a:t>
            </a:r>
          </a:p>
          <a:p>
            <a:pPr marL="0" indent="0"/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Реальные обстоятельства и дата этого события до конца не ясны</a:t>
            </a:r>
            <a:endParaRPr sz="2133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фотография, окно, мужчина, открыть&#10;&#10;Автоматически созданное описание">
            <a:extLst>
              <a:ext uri="{FF2B5EF4-FFF2-40B4-BE49-F238E27FC236}">
                <a16:creationId xmlns:a16="http://schemas.microsoft.com/office/drawing/2014/main" id="{5226F9C1-FA0C-4A94-BD42-0ACFE7FDD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58" y="355216"/>
            <a:ext cx="7876673" cy="54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3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6;p13">
            <a:extLst>
              <a:ext uri="{FF2B5EF4-FFF2-40B4-BE49-F238E27FC236}">
                <a16:creationId xmlns:a16="http://schemas.microsoft.com/office/drawing/2014/main" id="{0E0A873F-CEF1-41A8-AA16-BB58D7BFAC96}"/>
              </a:ext>
            </a:extLst>
          </p:cNvPr>
          <p:cNvSpPr txBox="1">
            <a:spLocks/>
          </p:cNvSpPr>
          <p:nvPr/>
        </p:nvSpPr>
        <p:spPr>
          <a:xfrm>
            <a:off x="128345" y="74168"/>
            <a:ext cx="7700209" cy="781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ru-RU" sz="30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За несколько лет до основания Тель-Авива</a:t>
            </a:r>
            <a:endParaRPr lang="en-US" sz="3067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Google Shape;158;p29">
            <a:extLst>
              <a:ext uri="{FF2B5EF4-FFF2-40B4-BE49-F238E27FC236}">
                <a16:creationId xmlns:a16="http://schemas.microsoft.com/office/drawing/2014/main" id="{3171FACF-D5B7-4D0C-B0A1-EC70761D23E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05173" y="1566502"/>
            <a:ext cx="5477399" cy="144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l"/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«Устройство городов: </a:t>
            </a:r>
            <a:br>
              <a:rPr lang="ru-RU" sz="2400" i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сложность … может быть решена</a:t>
            </a:r>
            <a:br>
              <a:rPr lang="ru-RU" sz="2400" i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с помощью городов-садов».</a:t>
            </a:r>
            <a:br>
              <a:rPr lang="ru-RU" sz="2400" i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Т. </a:t>
            </a:r>
            <a:r>
              <a:rPr lang="ru-RU" sz="2400" i="1" dirty="0" err="1">
                <a:latin typeface="Calibri"/>
                <a:ea typeface="Calibri"/>
                <a:cs typeface="Calibri"/>
                <a:sym typeface="Calibri"/>
              </a:rPr>
              <a:t>Герцль</a:t>
            </a:r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, Дневники, 1895</a:t>
            </a:r>
            <a:endParaRPr sz="24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58;p29">
            <a:extLst>
              <a:ext uri="{FF2B5EF4-FFF2-40B4-BE49-F238E27FC236}">
                <a16:creationId xmlns:a16="http://schemas.microsoft.com/office/drawing/2014/main" id="{6B77AFF2-7000-4744-9A68-54E4664E14F9}"/>
              </a:ext>
            </a:extLst>
          </p:cNvPr>
          <p:cNvSpPr txBox="1">
            <a:spLocks/>
          </p:cNvSpPr>
          <p:nvPr/>
        </p:nvSpPr>
        <p:spPr>
          <a:xfrm>
            <a:off x="1259300" y="4571179"/>
            <a:ext cx="6208296" cy="144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«…Тысячи белых вилл сияли,</a:t>
            </a:r>
          </a:p>
          <a:p>
            <a:pPr algn="r"/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утопая в пышной зелени садов…»</a:t>
            </a:r>
          </a:p>
          <a:p>
            <a:pPr algn="r"/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 Т. </a:t>
            </a:r>
            <a:r>
              <a:rPr lang="ru-RU" sz="2400" i="1" dirty="0" err="1">
                <a:latin typeface="Calibri"/>
                <a:ea typeface="Calibri"/>
                <a:cs typeface="Calibri"/>
                <a:sym typeface="Calibri"/>
              </a:rPr>
              <a:t>Герцль</a:t>
            </a:r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i="1" dirty="0" err="1">
                <a:latin typeface="Calibri"/>
                <a:ea typeface="Calibri"/>
                <a:cs typeface="Calibri"/>
                <a:sym typeface="Calibri"/>
              </a:rPr>
              <a:t>Альтнойеланд</a:t>
            </a:r>
            <a:r>
              <a:rPr lang="ru-RU" sz="2400" i="1" dirty="0">
                <a:latin typeface="Calibri"/>
                <a:ea typeface="Calibri"/>
                <a:cs typeface="Calibri"/>
                <a:sym typeface="Calibri"/>
              </a:rPr>
              <a:t> (Тель Авив), 1902</a:t>
            </a:r>
          </a:p>
        </p:txBody>
      </p:sp>
      <p:pic>
        <p:nvPicPr>
          <p:cNvPr id="3" name="Рисунок 2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59B96A5D-2A13-41AA-BCF6-113267705A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554" y="234102"/>
            <a:ext cx="4085209" cy="638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9;p29">
            <a:extLst>
              <a:ext uri="{FF2B5EF4-FFF2-40B4-BE49-F238E27FC236}">
                <a16:creationId xmlns:a16="http://schemas.microsoft.com/office/drawing/2014/main" id="{61AEB270-2CC4-4471-B55C-8B32786560F6}"/>
              </a:ext>
            </a:extLst>
          </p:cNvPr>
          <p:cNvSpPr txBox="1">
            <a:spLocks/>
          </p:cNvSpPr>
          <p:nvPr/>
        </p:nvSpPr>
        <p:spPr>
          <a:xfrm>
            <a:off x="8950001" y="1841184"/>
            <a:ext cx="3065536" cy="187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24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Проект</a:t>
            </a:r>
          </a:p>
          <a:p>
            <a:pPr algn="l"/>
            <a:r>
              <a:rPr lang="ru-RU" sz="24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Вильгельма </a:t>
            </a:r>
            <a:r>
              <a:rPr lang="ru-RU" sz="24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Стяссны</a:t>
            </a:r>
            <a:endParaRPr lang="ru-RU" sz="24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algn="l"/>
            <a:r>
              <a:rPr lang="ru-RU" sz="24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для </a:t>
            </a:r>
            <a:r>
              <a:rPr lang="ru-RU" sz="24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Ахузат</a:t>
            </a:r>
            <a:r>
              <a:rPr lang="ru-RU" sz="24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Байт – будущего</a:t>
            </a:r>
          </a:p>
          <a:p>
            <a:pPr algn="l"/>
            <a:r>
              <a:rPr lang="ru-RU" sz="24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Тель-Авива,</a:t>
            </a:r>
          </a:p>
          <a:p>
            <a:pPr algn="l"/>
            <a:r>
              <a:rPr lang="ru-RU" sz="24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1909 г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318313-6B9A-48B2-86EA-2CFE25CE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79" y="552734"/>
            <a:ext cx="7311630" cy="575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05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9;p29">
            <a:extLst>
              <a:ext uri="{FF2B5EF4-FFF2-40B4-BE49-F238E27FC236}">
                <a16:creationId xmlns:a16="http://schemas.microsoft.com/office/drawing/2014/main" id="{61AEB270-2CC4-4471-B55C-8B32786560F6}"/>
              </a:ext>
            </a:extLst>
          </p:cNvPr>
          <p:cNvSpPr txBox="1">
            <a:spLocks/>
          </p:cNvSpPr>
          <p:nvPr/>
        </p:nvSpPr>
        <p:spPr>
          <a:xfrm>
            <a:off x="1577294" y="5567741"/>
            <a:ext cx="3486847" cy="8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867" dirty="0">
                <a:latin typeface="Calibri"/>
                <a:ea typeface="Calibri"/>
                <a:cs typeface="Calibri"/>
                <a:sym typeface="Calibri"/>
              </a:rPr>
              <a:t>Проект Вильгельма </a:t>
            </a:r>
            <a:r>
              <a:rPr lang="ru-RU" sz="1867" dirty="0" err="1">
                <a:latin typeface="Calibri"/>
                <a:ea typeface="Calibri"/>
                <a:cs typeface="Calibri"/>
                <a:sym typeface="Calibri"/>
              </a:rPr>
              <a:t>Стяссны</a:t>
            </a:r>
            <a:endParaRPr lang="ru-RU" sz="1867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867" dirty="0">
                <a:latin typeface="Calibri"/>
                <a:ea typeface="Calibri"/>
                <a:cs typeface="Calibri"/>
                <a:sym typeface="Calibri"/>
              </a:rPr>
              <a:t>для </a:t>
            </a:r>
            <a:r>
              <a:rPr lang="ru-RU" sz="1867" dirty="0" err="1">
                <a:latin typeface="Calibri"/>
                <a:ea typeface="Calibri"/>
                <a:cs typeface="Calibri"/>
                <a:sym typeface="Calibri"/>
              </a:rPr>
              <a:t>Ахузат</a:t>
            </a:r>
            <a:r>
              <a:rPr lang="ru-RU" sz="1867" dirty="0">
                <a:latin typeface="Calibri"/>
                <a:ea typeface="Calibri"/>
                <a:cs typeface="Calibri"/>
                <a:sym typeface="Calibri"/>
              </a:rPr>
              <a:t> Байт, будущего Тель-Авива, 1909 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923B2F-9804-4855-93BB-B1629F321A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506" y="873458"/>
            <a:ext cx="5270686" cy="4297510"/>
          </a:xfrm>
          <a:prstGeom prst="rect">
            <a:avLst/>
          </a:prstGeom>
        </p:spPr>
      </p:pic>
      <p:sp>
        <p:nvSpPr>
          <p:cNvPr id="8" name="Google Shape;159;p29">
            <a:extLst>
              <a:ext uri="{FF2B5EF4-FFF2-40B4-BE49-F238E27FC236}">
                <a16:creationId xmlns:a16="http://schemas.microsoft.com/office/drawing/2014/main" id="{068D9B1D-9F28-4AB6-BDC4-9198DED94429}"/>
              </a:ext>
            </a:extLst>
          </p:cNvPr>
          <p:cNvSpPr txBox="1">
            <a:spLocks/>
          </p:cNvSpPr>
          <p:nvPr/>
        </p:nvSpPr>
        <p:spPr>
          <a:xfrm>
            <a:off x="7758355" y="5567741"/>
            <a:ext cx="3486847" cy="8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867" dirty="0">
                <a:latin typeface="Calibri"/>
                <a:ea typeface="Calibri"/>
                <a:cs typeface="Calibri"/>
                <a:sym typeface="Calibri"/>
              </a:rPr>
              <a:t>Сад Рут, Тель-Авив, 2020 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950BD4-0C57-4629-846B-53D1A357D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89" y="873457"/>
            <a:ext cx="5462256" cy="42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7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72D05F-20E1-4705-A437-01A00E7164E7}"/>
              </a:ext>
            </a:extLst>
          </p:cNvPr>
          <p:cNvSpPr txBox="1"/>
          <p:nvPr/>
        </p:nvSpPr>
        <p:spPr>
          <a:xfrm>
            <a:off x="5212349" y="579268"/>
            <a:ext cx="6626727" cy="4673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ts val="4533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отдельно стоящие дома</a:t>
            </a:r>
          </a:p>
          <a:p>
            <a:pPr marL="380990" indent="-380990">
              <a:lnSpc>
                <a:spcPts val="4533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ограничение этажности</a:t>
            </a:r>
          </a:p>
          <a:p>
            <a:pPr marL="380990" indent="-380990">
              <a:lnSpc>
                <a:spcPts val="4533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огороженный участок с садом при каждом доме</a:t>
            </a:r>
          </a:p>
          <a:p>
            <a:pPr marL="380990" indent="-380990">
              <a:lnSpc>
                <a:spcPts val="4533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обязательное устройство палисадника</a:t>
            </a:r>
          </a:p>
          <a:p>
            <a:pPr marL="380990" indent="-380990">
              <a:lnSpc>
                <a:spcPts val="4533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устройство озелененных общественных зон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6AC74F-8CCD-4D76-B2C0-69DD44485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320" y="1896630"/>
            <a:ext cx="2590800" cy="203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ctrTitle"/>
          </p:nvPr>
        </p:nvSpPr>
        <p:spPr>
          <a:xfrm>
            <a:off x="1617989" y="6322391"/>
            <a:ext cx="8956023" cy="37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ru-RU" sz="1867" dirty="0">
                <a:latin typeface="Calibri"/>
                <a:ea typeface="Calibri"/>
                <a:cs typeface="Calibri"/>
                <a:sym typeface="Calibri"/>
              </a:rPr>
              <a:t>Первые годы Тель-Авива. Дома на отдельных огороженных участках, палисадники. Начало бульвара Ротшильда </a:t>
            </a:r>
            <a:endParaRPr sz="1867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5FE57F-98BB-45DB-8571-E8AFFED46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51" y="1542197"/>
            <a:ext cx="6553498" cy="37736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цепь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7495B0C2-51FE-4654-9DB3-2B4B72E9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8016"/>
          </a:xfrm>
          <a:prstGeom prst="rect">
            <a:avLst/>
          </a:prstGeom>
        </p:spPr>
      </p:pic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6F136BC1-2834-4565-8AFB-61E203D8F73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" y="6478016"/>
            <a:ext cx="12192000" cy="37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indent="0"/>
            <a:r>
              <a:rPr lang="ru-RU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Тель-Авив, сад </a:t>
            </a:r>
            <a:r>
              <a:rPr lang="ru-RU" sz="1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Цемах</a:t>
            </a:r>
            <a:r>
              <a:rPr lang="ru-RU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застройка 1930-е  –  1940-е</a:t>
            </a:r>
            <a:endParaRPr sz="1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860FB3C1-DBD1-4D75-BBC5-7E0BC2B58D00}"/>
              </a:ext>
            </a:extLst>
          </p:cNvPr>
          <p:cNvSpPr/>
          <p:nvPr/>
        </p:nvSpPr>
        <p:spPr>
          <a:xfrm>
            <a:off x="2551440" y="2165411"/>
            <a:ext cx="4966961" cy="2331232"/>
          </a:xfrm>
          <a:custGeom>
            <a:avLst/>
            <a:gdLst>
              <a:gd name="connsiteX0" fmla="*/ 159372 w 4416255"/>
              <a:gd name="connsiteY0" fmla="*/ 248225 h 2129420"/>
              <a:gd name="connsiteX1" fmla="*/ 472193 w 4416255"/>
              <a:gd name="connsiteY1" fmla="*/ 55720 h 2129420"/>
              <a:gd name="connsiteX2" fmla="*/ 4129793 w 4416255"/>
              <a:gd name="connsiteY2" fmla="*/ 1126531 h 2129420"/>
              <a:gd name="connsiteX3" fmla="*/ 3804940 w 4416255"/>
              <a:gd name="connsiteY3" fmla="*/ 2125152 h 2129420"/>
              <a:gd name="connsiteX4" fmla="*/ 833140 w 4416255"/>
              <a:gd name="connsiteY4" fmla="*/ 729488 h 2129420"/>
              <a:gd name="connsiteX0" fmla="*/ 382013 w 4217791"/>
              <a:gd name="connsiteY0" fmla="*/ 563913 h 2084161"/>
              <a:gd name="connsiteX1" fmla="*/ 273729 w 4217791"/>
              <a:gd name="connsiteY1" fmla="*/ 10461 h 2084161"/>
              <a:gd name="connsiteX2" fmla="*/ 3931329 w 4217791"/>
              <a:gd name="connsiteY2" fmla="*/ 1081272 h 2084161"/>
              <a:gd name="connsiteX3" fmla="*/ 3606476 w 4217791"/>
              <a:gd name="connsiteY3" fmla="*/ 2079893 h 2084161"/>
              <a:gd name="connsiteX4" fmla="*/ 634676 w 4217791"/>
              <a:gd name="connsiteY4" fmla="*/ 684229 h 2084161"/>
              <a:gd name="connsiteX0" fmla="*/ 68495 w 3854708"/>
              <a:gd name="connsiteY0" fmla="*/ 297941 h 1817953"/>
              <a:gd name="connsiteX1" fmla="*/ 633979 w 3854708"/>
              <a:gd name="connsiteY1" fmla="*/ 21215 h 1817953"/>
              <a:gd name="connsiteX2" fmla="*/ 3617811 w 3854708"/>
              <a:gd name="connsiteY2" fmla="*/ 815300 h 1817953"/>
              <a:gd name="connsiteX3" fmla="*/ 3292958 w 3854708"/>
              <a:gd name="connsiteY3" fmla="*/ 1813921 h 1817953"/>
              <a:gd name="connsiteX4" fmla="*/ 321158 w 3854708"/>
              <a:gd name="connsiteY4" fmla="*/ 418257 h 1817953"/>
              <a:gd name="connsiteX0" fmla="*/ 68495 w 3845698"/>
              <a:gd name="connsiteY0" fmla="*/ 297941 h 1889865"/>
              <a:gd name="connsiteX1" fmla="*/ 633979 w 3845698"/>
              <a:gd name="connsiteY1" fmla="*/ 21215 h 1889865"/>
              <a:gd name="connsiteX2" fmla="*/ 3617811 w 3845698"/>
              <a:gd name="connsiteY2" fmla="*/ 815300 h 1889865"/>
              <a:gd name="connsiteX3" fmla="*/ 3268894 w 3845698"/>
              <a:gd name="connsiteY3" fmla="*/ 1886110 h 1889865"/>
              <a:gd name="connsiteX4" fmla="*/ 321158 w 3845698"/>
              <a:gd name="connsiteY4" fmla="*/ 418257 h 1889865"/>
              <a:gd name="connsiteX0" fmla="*/ 59599 w 3832365"/>
              <a:gd name="connsiteY0" fmla="*/ 156615 h 1748424"/>
              <a:gd name="connsiteX1" fmla="*/ 685241 w 3832365"/>
              <a:gd name="connsiteY1" fmla="*/ 48331 h 1748424"/>
              <a:gd name="connsiteX2" fmla="*/ 3608915 w 3832365"/>
              <a:gd name="connsiteY2" fmla="*/ 673974 h 1748424"/>
              <a:gd name="connsiteX3" fmla="*/ 3259998 w 3832365"/>
              <a:gd name="connsiteY3" fmla="*/ 1744784 h 1748424"/>
              <a:gd name="connsiteX4" fmla="*/ 312262 w 3832365"/>
              <a:gd name="connsiteY4" fmla="*/ 276931 h 174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2365" h="1748424">
                <a:moveTo>
                  <a:pt x="59599" y="156615"/>
                </a:moveTo>
                <a:cubicBezTo>
                  <a:pt x="-114859" y="-12830"/>
                  <a:pt x="93688" y="-37895"/>
                  <a:pt x="685241" y="48331"/>
                </a:cubicBezTo>
                <a:cubicBezTo>
                  <a:pt x="1276794" y="134557"/>
                  <a:pt x="3179789" y="391232"/>
                  <a:pt x="3608915" y="673974"/>
                </a:cubicBezTo>
                <a:cubicBezTo>
                  <a:pt x="4038041" y="956716"/>
                  <a:pt x="3809440" y="1810958"/>
                  <a:pt x="3259998" y="1744784"/>
                </a:cubicBezTo>
                <a:cubicBezTo>
                  <a:pt x="2710556" y="1678610"/>
                  <a:pt x="1523441" y="941676"/>
                  <a:pt x="312262" y="276931"/>
                </a:cubicBez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89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70881EB1-7E47-481C-B577-DBE6AC48AC4D}"/>
              </a:ext>
            </a:extLst>
          </p:cNvPr>
          <p:cNvSpPr/>
          <p:nvPr/>
        </p:nvSpPr>
        <p:spPr>
          <a:xfrm>
            <a:off x="109183" y="1419367"/>
            <a:ext cx="11263952" cy="4931392"/>
          </a:xfrm>
          <a:custGeom>
            <a:avLst/>
            <a:gdLst>
              <a:gd name="connsiteX0" fmla="*/ 8447964 w 8447964"/>
              <a:gd name="connsiteY0" fmla="*/ 3698544 h 3698544"/>
              <a:gd name="connsiteX1" fmla="*/ 5431809 w 8447964"/>
              <a:gd name="connsiteY1" fmla="*/ 2879678 h 3698544"/>
              <a:gd name="connsiteX2" fmla="*/ 5786650 w 8447964"/>
              <a:gd name="connsiteY2" fmla="*/ 129653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431809 w 8447964"/>
              <a:gd name="connsiteY1" fmla="*/ 2879678 h 3698544"/>
              <a:gd name="connsiteX2" fmla="*/ 5586625 w 8447964"/>
              <a:gd name="connsiteY2" fmla="*/ 1153663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431809 w 8447964"/>
              <a:gd name="connsiteY1" fmla="*/ 2879678 h 3698544"/>
              <a:gd name="connsiteX2" fmla="*/ 5586625 w 8447964"/>
              <a:gd name="connsiteY2" fmla="*/ 1153663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431809 w 8447964"/>
              <a:gd name="connsiteY1" fmla="*/ 2879678 h 3698544"/>
              <a:gd name="connsiteX2" fmla="*/ 5691400 w 8447964"/>
              <a:gd name="connsiteY2" fmla="*/ 11631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508009 w 8447964"/>
              <a:gd name="connsiteY1" fmla="*/ 2879678 h 3698544"/>
              <a:gd name="connsiteX2" fmla="*/ 5691400 w 8447964"/>
              <a:gd name="connsiteY2" fmla="*/ 11631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508009 w 8447964"/>
              <a:gd name="connsiteY1" fmla="*/ 2879678 h 3698544"/>
              <a:gd name="connsiteX2" fmla="*/ 5691400 w 8447964"/>
              <a:gd name="connsiteY2" fmla="*/ 11631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393709 w 8447964"/>
              <a:gd name="connsiteY1" fmla="*/ 2774903 h 3698544"/>
              <a:gd name="connsiteX2" fmla="*/ 5691400 w 8447964"/>
              <a:gd name="connsiteY2" fmla="*/ 11631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393709 w 8447964"/>
              <a:gd name="connsiteY1" fmla="*/ 2774903 h 3698544"/>
              <a:gd name="connsiteX2" fmla="*/ 5691400 w 8447964"/>
              <a:gd name="connsiteY2" fmla="*/ 11631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393709 w 8447964"/>
              <a:gd name="connsiteY1" fmla="*/ 2774903 h 3698544"/>
              <a:gd name="connsiteX2" fmla="*/ 5767600 w 8447964"/>
              <a:gd name="connsiteY2" fmla="*/ 12393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393709 w 8447964"/>
              <a:gd name="connsiteY1" fmla="*/ 2774903 h 3698544"/>
              <a:gd name="connsiteX2" fmla="*/ 5767600 w 8447964"/>
              <a:gd name="connsiteY2" fmla="*/ 12393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393709 w 8447964"/>
              <a:gd name="connsiteY1" fmla="*/ 2774903 h 3698544"/>
              <a:gd name="connsiteX2" fmla="*/ 5767600 w 8447964"/>
              <a:gd name="connsiteY2" fmla="*/ 1287013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393709 w 8447964"/>
              <a:gd name="connsiteY1" fmla="*/ 2774903 h 3698544"/>
              <a:gd name="connsiteX2" fmla="*/ 5767600 w 8447964"/>
              <a:gd name="connsiteY2" fmla="*/ 1287013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393709 w 8447964"/>
              <a:gd name="connsiteY1" fmla="*/ 2774903 h 3698544"/>
              <a:gd name="connsiteX2" fmla="*/ 5767600 w 8447964"/>
              <a:gd name="connsiteY2" fmla="*/ 12393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393709 w 8447964"/>
              <a:gd name="connsiteY1" fmla="*/ 2774903 h 3698544"/>
              <a:gd name="connsiteX2" fmla="*/ 5767600 w 8447964"/>
              <a:gd name="connsiteY2" fmla="*/ 12393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393709 w 8447964"/>
              <a:gd name="connsiteY1" fmla="*/ 2774903 h 3698544"/>
              <a:gd name="connsiteX2" fmla="*/ 5767600 w 8447964"/>
              <a:gd name="connsiteY2" fmla="*/ 12393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460384 w 8447964"/>
              <a:gd name="connsiteY1" fmla="*/ 2727278 h 3698544"/>
              <a:gd name="connsiteX2" fmla="*/ 5767600 w 8447964"/>
              <a:gd name="connsiteY2" fmla="*/ 1239388 h 3698544"/>
              <a:gd name="connsiteX3" fmla="*/ 0 w 8447964"/>
              <a:gd name="connsiteY3" fmla="*/ 0 h 3698544"/>
              <a:gd name="connsiteX0" fmla="*/ 8447964 w 8447964"/>
              <a:gd name="connsiteY0" fmla="*/ 3698544 h 3698544"/>
              <a:gd name="connsiteX1" fmla="*/ 5460384 w 8447964"/>
              <a:gd name="connsiteY1" fmla="*/ 2727278 h 3698544"/>
              <a:gd name="connsiteX2" fmla="*/ 5767600 w 8447964"/>
              <a:gd name="connsiteY2" fmla="*/ 1239388 h 3698544"/>
              <a:gd name="connsiteX3" fmla="*/ 0 w 8447964"/>
              <a:gd name="connsiteY3" fmla="*/ 0 h 369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7964" h="3698544">
                <a:moveTo>
                  <a:pt x="8447964" y="3698544"/>
                </a:moveTo>
                <a:cubicBezTo>
                  <a:pt x="7161662" y="3489278"/>
                  <a:pt x="5459436" y="3022837"/>
                  <a:pt x="5460384" y="2727278"/>
                </a:cubicBezTo>
                <a:cubicBezTo>
                  <a:pt x="5461332" y="2431719"/>
                  <a:pt x="5868039" y="1532009"/>
                  <a:pt x="5767600" y="1239388"/>
                </a:cubicBezTo>
                <a:cubicBezTo>
                  <a:pt x="5667161" y="946767"/>
                  <a:pt x="2440674" y="408296"/>
                  <a:pt x="0" y="0"/>
                </a:cubicBezTo>
              </a:path>
            </a:pathLst>
          </a:custGeom>
          <a:noFill/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89"/>
          </a:p>
        </p:txBody>
      </p:sp>
    </p:spTree>
    <p:extLst>
      <p:ext uri="{BB962C8B-B14F-4D97-AF65-F5344CB8AC3E}">
        <p14:creationId xmlns:p14="http://schemas.microsoft.com/office/powerpoint/2010/main" val="107525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ctrTitle"/>
          </p:nvPr>
        </p:nvSpPr>
        <p:spPr>
          <a:xfrm>
            <a:off x="1617989" y="6322391"/>
            <a:ext cx="8956023" cy="37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ru-RU" sz="1867" dirty="0">
                <a:latin typeface="Calibri"/>
                <a:ea typeface="Calibri"/>
                <a:cs typeface="Calibri"/>
                <a:sym typeface="Calibri"/>
              </a:rPr>
              <a:t>Первые годы Тель-Авива. Начало бульвара Ротшильда </a:t>
            </a:r>
            <a:endParaRPr sz="1867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внешний, здание, фотография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23D1F1AF-814C-4128-8D7B-070820812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737" y="100785"/>
            <a:ext cx="10186739" cy="61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06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ctrTitle"/>
          </p:nvPr>
        </p:nvSpPr>
        <p:spPr>
          <a:xfrm>
            <a:off x="1617989" y="6478017"/>
            <a:ext cx="8956023" cy="37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r>
              <a:rPr lang="ru-RU" sz="1867" dirty="0">
                <a:latin typeface="Calibri"/>
                <a:ea typeface="Calibri"/>
                <a:cs typeface="Calibri"/>
                <a:sym typeface="Calibri"/>
              </a:rPr>
              <a:t>Бульвар Ротшильда, 2015 </a:t>
            </a:r>
            <a:endParaRPr sz="1867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нешний, здание, дорога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8BDA877C-6F3B-41FB-A248-860F0902A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92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51EDE9-E28F-4965-96C0-A8C3ACBFCB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06055" y="1015905"/>
            <a:ext cx="8579892" cy="48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41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E4EE0C-9633-400D-B09F-92772844E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289" y="784745"/>
            <a:ext cx="9389422" cy="52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A685EF-96FE-48B2-B96B-3392DC900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42" y="839336"/>
            <a:ext cx="9234316" cy="51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96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DAB0E8-97DD-4CDE-9998-DC0D309DE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90" y="648268"/>
            <a:ext cx="9727020" cy="55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96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AA568A-03AB-4C51-9D7F-A86D816C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97" y="648269"/>
            <a:ext cx="9763006" cy="556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3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BA1889-544F-4D87-B116-A21D1E2F2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370" y="730155"/>
            <a:ext cx="9573260" cy="53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83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9189E1-BD84-4F8D-AC9E-10622E60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925" y="661916"/>
            <a:ext cx="9818150" cy="55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72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C70863-A2AE-42F2-8FB8-DFBBE801A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52" y="648268"/>
            <a:ext cx="9959296" cy="55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8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5B0C2-51FE-4654-9DB3-2B4B72E9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478016"/>
          </a:xfrm>
          <a:prstGeom prst="rect">
            <a:avLst/>
          </a:prstGeom>
        </p:spPr>
      </p:pic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6F136BC1-2834-4565-8AFB-61E203D8F73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29218" y="6478016"/>
            <a:ext cx="7211732" cy="37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indent="0"/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дома вокруг сада </a:t>
            </a:r>
            <a:r>
              <a:rPr lang="ru-RU" sz="2133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Цемах</a:t>
            </a:r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застройка 1930-е  –  1940-е</a:t>
            </a:r>
            <a:endParaRPr sz="2133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2542CC-5A6F-45D5-ABDE-9515A262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66" y="1918252"/>
            <a:ext cx="2838735" cy="390169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090827-6214-4C19-AF1A-A3C244543EBF}"/>
              </a:ext>
            </a:extLst>
          </p:cNvPr>
          <p:cNvSpPr/>
          <p:nvPr/>
        </p:nvSpPr>
        <p:spPr>
          <a:xfrm>
            <a:off x="3601682" y="341842"/>
            <a:ext cx="4988637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333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ПАТРИК ГЕДДЕС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926E6-23F2-42BC-938C-3D4AB7951EDD}"/>
              </a:ext>
            </a:extLst>
          </p:cNvPr>
          <p:cNvSpPr txBox="1"/>
          <p:nvPr/>
        </p:nvSpPr>
        <p:spPr>
          <a:xfrm>
            <a:off x="3413778" y="2003520"/>
            <a:ext cx="8778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1981" indent="-76198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история и география места как его ценность и основа планирования</a:t>
            </a:r>
          </a:p>
          <a:p>
            <a:pPr marL="761981" indent="-76198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ru-RU" sz="4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61981" indent="-76198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сад как социальная 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305034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090827-6214-4C19-AF1A-A3C244543EBF}"/>
              </a:ext>
            </a:extLst>
          </p:cNvPr>
          <p:cNvSpPr/>
          <p:nvPr/>
        </p:nvSpPr>
        <p:spPr>
          <a:xfrm>
            <a:off x="5149281" y="418532"/>
            <a:ext cx="6241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рапорт Патрика </a:t>
            </a:r>
            <a:r>
              <a:rPr lang="ru-RU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Геддеса</a:t>
            </a:r>
            <a:r>
              <a:rPr lang="ru-RU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к его плану для Тель-Авива 1925 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7431D2-55AE-4706-BC9F-65E7ED07A596}"/>
              </a:ext>
            </a:extLst>
          </p:cNvPr>
          <p:cNvSpPr txBox="1"/>
          <p:nvPr/>
        </p:nvSpPr>
        <p:spPr>
          <a:xfrm>
            <a:off x="5149282" y="1979845"/>
            <a:ext cx="6623713" cy="348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33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Тель-Авив может стать </a:t>
            </a:r>
          </a:p>
          <a:p>
            <a:pPr>
              <a:lnSpc>
                <a:spcPct val="150000"/>
              </a:lnSpc>
            </a:pPr>
            <a:r>
              <a:rPr lang="ru-RU" sz="2133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«не только Городом-Садом, одним из многих в мире,</a:t>
            </a:r>
          </a:p>
          <a:p>
            <a:pPr>
              <a:lnSpc>
                <a:spcPct val="150000"/>
              </a:lnSpc>
            </a:pPr>
            <a:r>
              <a:rPr lang="ru-RU" sz="2133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но и особенным Городом-Плодовым-Садом,</a:t>
            </a:r>
          </a:p>
          <a:p>
            <a:pPr>
              <a:lnSpc>
                <a:spcPct val="150000"/>
              </a:lnSpc>
            </a:pPr>
            <a:r>
              <a:rPr lang="ru-RU" sz="2133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Городом-Фруктовым-Садом,</a:t>
            </a:r>
          </a:p>
          <a:p>
            <a:pPr>
              <a:lnSpc>
                <a:spcPct val="150000"/>
              </a:lnSpc>
            </a:pPr>
            <a:r>
              <a:rPr lang="ru-RU" sz="2133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Городом-Виноградником, </a:t>
            </a:r>
          </a:p>
          <a:p>
            <a:pPr>
              <a:lnSpc>
                <a:spcPct val="150000"/>
              </a:lnSpc>
            </a:pPr>
            <a:r>
              <a:rPr lang="ru-RU" sz="2133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Городом-Фиговых Деревьев </a:t>
            </a:r>
          </a:p>
          <a:p>
            <a:pPr>
              <a:lnSpc>
                <a:spcPct val="150000"/>
              </a:lnSpc>
            </a:pPr>
            <a:r>
              <a:rPr lang="ru-RU" sz="2133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 Апельсиновым Городом!»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F49D91-C8F1-4E1B-84BB-F3F7BAC8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05" y="244157"/>
            <a:ext cx="4021542" cy="63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090827-6214-4C19-AF1A-A3C244543EBF}"/>
              </a:ext>
            </a:extLst>
          </p:cNvPr>
          <p:cNvSpPr/>
          <p:nvPr/>
        </p:nvSpPr>
        <p:spPr>
          <a:xfrm>
            <a:off x="1919547" y="241590"/>
            <a:ext cx="8352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фрагменты уточненного в 1931 г.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генерального плана </a:t>
            </a:r>
            <a:r>
              <a:rPr lang="ru-RU" sz="2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Геддеса</a:t>
            </a:r>
            <a:r>
              <a:rPr lang="ru-RU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для Тель-Авива.</a:t>
            </a:r>
          </a:p>
        </p:txBody>
      </p:sp>
      <p:pic>
        <p:nvPicPr>
          <p:cNvPr id="4" name="Рисунок 3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3E37BD3-A9A0-4638-8931-08E725BA7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47" y="1628827"/>
            <a:ext cx="8020631" cy="41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82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EFE557-56D7-40FE-BE17-E5CA417A22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FDD1D5BA-7561-44C1-AC4A-16317F30C963}"/>
              </a:ext>
            </a:extLst>
          </p:cNvPr>
          <p:cNvSpPr/>
          <p:nvPr/>
        </p:nvSpPr>
        <p:spPr>
          <a:xfrm rot="18841329">
            <a:off x="1635332" y="2219267"/>
            <a:ext cx="5278331" cy="3867228"/>
          </a:xfrm>
          <a:custGeom>
            <a:avLst/>
            <a:gdLst>
              <a:gd name="connsiteX0" fmla="*/ 159372 w 4416255"/>
              <a:gd name="connsiteY0" fmla="*/ 248225 h 2129420"/>
              <a:gd name="connsiteX1" fmla="*/ 472193 w 4416255"/>
              <a:gd name="connsiteY1" fmla="*/ 55720 h 2129420"/>
              <a:gd name="connsiteX2" fmla="*/ 4129793 w 4416255"/>
              <a:gd name="connsiteY2" fmla="*/ 1126531 h 2129420"/>
              <a:gd name="connsiteX3" fmla="*/ 3804940 w 4416255"/>
              <a:gd name="connsiteY3" fmla="*/ 2125152 h 2129420"/>
              <a:gd name="connsiteX4" fmla="*/ 833140 w 4416255"/>
              <a:gd name="connsiteY4" fmla="*/ 729488 h 2129420"/>
              <a:gd name="connsiteX0" fmla="*/ 382013 w 4217791"/>
              <a:gd name="connsiteY0" fmla="*/ 563913 h 2084161"/>
              <a:gd name="connsiteX1" fmla="*/ 273729 w 4217791"/>
              <a:gd name="connsiteY1" fmla="*/ 10461 h 2084161"/>
              <a:gd name="connsiteX2" fmla="*/ 3931329 w 4217791"/>
              <a:gd name="connsiteY2" fmla="*/ 1081272 h 2084161"/>
              <a:gd name="connsiteX3" fmla="*/ 3606476 w 4217791"/>
              <a:gd name="connsiteY3" fmla="*/ 2079893 h 2084161"/>
              <a:gd name="connsiteX4" fmla="*/ 634676 w 4217791"/>
              <a:gd name="connsiteY4" fmla="*/ 684229 h 2084161"/>
              <a:gd name="connsiteX0" fmla="*/ 68495 w 3854708"/>
              <a:gd name="connsiteY0" fmla="*/ 297941 h 1817953"/>
              <a:gd name="connsiteX1" fmla="*/ 633979 w 3854708"/>
              <a:gd name="connsiteY1" fmla="*/ 21215 h 1817953"/>
              <a:gd name="connsiteX2" fmla="*/ 3617811 w 3854708"/>
              <a:gd name="connsiteY2" fmla="*/ 815300 h 1817953"/>
              <a:gd name="connsiteX3" fmla="*/ 3292958 w 3854708"/>
              <a:gd name="connsiteY3" fmla="*/ 1813921 h 1817953"/>
              <a:gd name="connsiteX4" fmla="*/ 321158 w 3854708"/>
              <a:gd name="connsiteY4" fmla="*/ 418257 h 1817953"/>
              <a:gd name="connsiteX0" fmla="*/ 68495 w 3845698"/>
              <a:gd name="connsiteY0" fmla="*/ 297941 h 1889865"/>
              <a:gd name="connsiteX1" fmla="*/ 633979 w 3845698"/>
              <a:gd name="connsiteY1" fmla="*/ 21215 h 1889865"/>
              <a:gd name="connsiteX2" fmla="*/ 3617811 w 3845698"/>
              <a:gd name="connsiteY2" fmla="*/ 815300 h 1889865"/>
              <a:gd name="connsiteX3" fmla="*/ 3268894 w 3845698"/>
              <a:gd name="connsiteY3" fmla="*/ 1886110 h 1889865"/>
              <a:gd name="connsiteX4" fmla="*/ 321158 w 3845698"/>
              <a:gd name="connsiteY4" fmla="*/ 418257 h 1889865"/>
              <a:gd name="connsiteX0" fmla="*/ 59599 w 3832365"/>
              <a:gd name="connsiteY0" fmla="*/ 156615 h 1748424"/>
              <a:gd name="connsiteX1" fmla="*/ 685241 w 3832365"/>
              <a:gd name="connsiteY1" fmla="*/ 48331 h 1748424"/>
              <a:gd name="connsiteX2" fmla="*/ 3608915 w 3832365"/>
              <a:gd name="connsiteY2" fmla="*/ 673974 h 1748424"/>
              <a:gd name="connsiteX3" fmla="*/ 3259998 w 3832365"/>
              <a:gd name="connsiteY3" fmla="*/ 1744784 h 1748424"/>
              <a:gd name="connsiteX4" fmla="*/ 312262 w 3832365"/>
              <a:gd name="connsiteY4" fmla="*/ 276931 h 1748424"/>
              <a:gd name="connsiteX0" fmla="*/ 59599 w 3841870"/>
              <a:gd name="connsiteY0" fmla="*/ 156615 h 1751639"/>
              <a:gd name="connsiteX1" fmla="*/ 685241 w 3841870"/>
              <a:gd name="connsiteY1" fmla="*/ 48331 h 1751639"/>
              <a:gd name="connsiteX2" fmla="*/ 3608915 w 3841870"/>
              <a:gd name="connsiteY2" fmla="*/ 673974 h 1751639"/>
              <a:gd name="connsiteX3" fmla="*/ 3259998 w 3841870"/>
              <a:gd name="connsiteY3" fmla="*/ 1744784 h 1751639"/>
              <a:gd name="connsiteX4" fmla="*/ 87620 w 3841870"/>
              <a:gd name="connsiteY4" fmla="*/ 115335 h 1751639"/>
              <a:gd name="connsiteX0" fmla="*/ 59599 w 3843120"/>
              <a:gd name="connsiteY0" fmla="*/ 156615 h 1750337"/>
              <a:gd name="connsiteX1" fmla="*/ 685241 w 3843120"/>
              <a:gd name="connsiteY1" fmla="*/ 48331 h 1750337"/>
              <a:gd name="connsiteX2" fmla="*/ 3608915 w 3843120"/>
              <a:gd name="connsiteY2" fmla="*/ 673974 h 1750337"/>
              <a:gd name="connsiteX3" fmla="*/ 3259998 w 3843120"/>
              <a:gd name="connsiteY3" fmla="*/ 1744784 h 1750337"/>
              <a:gd name="connsiteX4" fmla="*/ 58793 w 3843120"/>
              <a:gd name="connsiteY4" fmla="*/ 175841 h 1750337"/>
              <a:gd name="connsiteX0" fmla="*/ 59599 w 3841848"/>
              <a:gd name="connsiteY0" fmla="*/ 156615 h 1750519"/>
              <a:gd name="connsiteX1" fmla="*/ 685241 w 3841848"/>
              <a:gd name="connsiteY1" fmla="*/ 48331 h 1750519"/>
              <a:gd name="connsiteX2" fmla="*/ 3608915 w 3841848"/>
              <a:gd name="connsiteY2" fmla="*/ 673974 h 1750519"/>
              <a:gd name="connsiteX3" fmla="*/ 3259998 w 3841848"/>
              <a:gd name="connsiteY3" fmla="*/ 1744784 h 1750519"/>
              <a:gd name="connsiteX4" fmla="*/ 88123 w 3841848"/>
              <a:gd name="connsiteY4" fmla="*/ 167010 h 1750519"/>
              <a:gd name="connsiteX0" fmla="*/ 59599 w 3841847"/>
              <a:gd name="connsiteY0" fmla="*/ 156615 h 1750519"/>
              <a:gd name="connsiteX1" fmla="*/ 685241 w 3841847"/>
              <a:gd name="connsiteY1" fmla="*/ 48331 h 1750519"/>
              <a:gd name="connsiteX2" fmla="*/ 3608915 w 3841847"/>
              <a:gd name="connsiteY2" fmla="*/ 673974 h 1750519"/>
              <a:gd name="connsiteX3" fmla="*/ 3259998 w 3841847"/>
              <a:gd name="connsiteY3" fmla="*/ 1744784 h 1750519"/>
              <a:gd name="connsiteX4" fmla="*/ 88123 w 3841847"/>
              <a:gd name="connsiteY4" fmla="*/ 167010 h 1750519"/>
              <a:gd name="connsiteX0" fmla="*/ 59599 w 3717106"/>
              <a:gd name="connsiteY0" fmla="*/ 156615 h 1749977"/>
              <a:gd name="connsiteX1" fmla="*/ 685241 w 3717106"/>
              <a:gd name="connsiteY1" fmla="*/ 48331 h 1749977"/>
              <a:gd name="connsiteX2" fmla="*/ 3608915 w 3717106"/>
              <a:gd name="connsiteY2" fmla="*/ 673974 h 1749977"/>
              <a:gd name="connsiteX3" fmla="*/ 3259998 w 3717106"/>
              <a:gd name="connsiteY3" fmla="*/ 1744784 h 1749977"/>
              <a:gd name="connsiteX4" fmla="*/ 88123 w 3717106"/>
              <a:gd name="connsiteY4" fmla="*/ 167010 h 1749977"/>
              <a:gd name="connsiteX0" fmla="*/ 59599 w 3717106"/>
              <a:gd name="connsiteY0" fmla="*/ 156615 h 1749977"/>
              <a:gd name="connsiteX1" fmla="*/ 685241 w 3717106"/>
              <a:gd name="connsiteY1" fmla="*/ 48331 h 1749977"/>
              <a:gd name="connsiteX2" fmla="*/ 3608915 w 3717106"/>
              <a:gd name="connsiteY2" fmla="*/ 673974 h 1749977"/>
              <a:gd name="connsiteX3" fmla="*/ 3259998 w 3717106"/>
              <a:gd name="connsiteY3" fmla="*/ 1744784 h 1749977"/>
              <a:gd name="connsiteX4" fmla="*/ 88123 w 3717106"/>
              <a:gd name="connsiteY4" fmla="*/ 167010 h 1749977"/>
              <a:gd name="connsiteX0" fmla="*/ 59599 w 3669086"/>
              <a:gd name="connsiteY0" fmla="*/ 156615 h 1744784"/>
              <a:gd name="connsiteX1" fmla="*/ 685241 w 3669086"/>
              <a:gd name="connsiteY1" fmla="*/ 48331 h 1744784"/>
              <a:gd name="connsiteX2" fmla="*/ 3608915 w 3669086"/>
              <a:gd name="connsiteY2" fmla="*/ 673974 h 1744784"/>
              <a:gd name="connsiteX3" fmla="*/ 3259998 w 3669086"/>
              <a:gd name="connsiteY3" fmla="*/ 1744784 h 1744784"/>
              <a:gd name="connsiteX4" fmla="*/ 88123 w 3669086"/>
              <a:gd name="connsiteY4" fmla="*/ 167010 h 1744784"/>
              <a:gd name="connsiteX0" fmla="*/ 59599 w 3710928"/>
              <a:gd name="connsiteY0" fmla="*/ 156615 h 1650856"/>
              <a:gd name="connsiteX1" fmla="*/ 685241 w 3710928"/>
              <a:gd name="connsiteY1" fmla="*/ 48331 h 1650856"/>
              <a:gd name="connsiteX2" fmla="*/ 3608915 w 3710928"/>
              <a:gd name="connsiteY2" fmla="*/ 673974 h 1650856"/>
              <a:gd name="connsiteX3" fmla="*/ 3410527 w 3710928"/>
              <a:gd name="connsiteY3" fmla="*/ 1650856 h 1650856"/>
              <a:gd name="connsiteX4" fmla="*/ 88123 w 3710928"/>
              <a:gd name="connsiteY4" fmla="*/ 167010 h 1650856"/>
              <a:gd name="connsiteX0" fmla="*/ 59599 w 3693284"/>
              <a:gd name="connsiteY0" fmla="*/ 156615 h 1611889"/>
              <a:gd name="connsiteX1" fmla="*/ 685241 w 3693284"/>
              <a:gd name="connsiteY1" fmla="*/ 48331 h 1611889"/>
              <a:gd name="connsiteX2" fmla="*/ 3608915 w 3693284"/>
              <a:gd name="connsiteY2" fmla="*/ 673974 h 1611889"/>
              <a:gd name="connsiteX3" fmla="*/ 3359081 w 3693284"/>
              <a:gd name="connsiteY3" fmla="*/ 1611889 h 1611889"/>
              <a:gd name="connsiteX4" fmla="*/ 88123 w 3693284"/>
              <a:gd name="connsiteY4" fmla="*/ 167010 h 1611889"/>
              <a:gd name="connsiteX0" fmla="*/ 59599 w 3672697"/>
              <a:gd name="connsiteY0" fmla="*/ 156615 h 1611889"/>
              <a:gd name="connsiteX1" fmla="*/ 685241 w 3672697"/>
              <a:gd name="connsiteY1" fmla="*/ 48331 h 1611889"/>
              <a:gd name="connsiteX2" fmla="*/ 3608915 w 3672697"/>
              <a:gd name="connsiteY2" fmla="*/ 673974 h 1611889"/>
              <a:gd name="connsiteX3" fmla="*/ 3359081 w 3672697"/>
              <a:gd name="connsiteY3" fmla="*/ 1611889 h 1611889"/>
              <a:gd name="connsiteX4" fmla="*/ 88123 w 3672697"/>
              <a:gd name="connsiteY4" fmla="*/ 167010 h 1611889"/>
              <a:gd name="connsiteX0" fmla="*/ 59599 w 3672697"/>
              <a:gd name="connsiteY0" fmla="*/ 156615 h 1611889"/>
              <a:gd name="connsiteX1" fmla="*/ 685241 w 3672697"/>
              <a:gd name="connsiteY1" fmla="*/ 48331 h 1611889"/>
              <a:gd name="connsiteX2" fmla="*/ 3608915 w 3672697"/>
              <a:gd name="connsiteY2" fmla="*/ 673974 h 1611889"/>
              <a:gd name="connsiteX3" fmla="*/ 3359081 w 3672697"/>
              <a:gd name="connsiteY3" fmla="*/ 1611889 h 1611889"/>
              <a:gd name="connsiteX4" fmla="*/ 79968 w 3672697"/>
              <a:gd name="connsiteY4" fmla="*/ 448235 h 1611889"/>
              <a:gd name="connsiteX0" fmla="*/ 59599 w 3672697"/>
              <a:gd name="connsiteY0" fmla="*/ 156615 h 1611889"/>
              <a:gd name="connsiteX1" fmla="*/ 685241 w 3672697"/>
              <a:gd name="connsiteY1" fmla="*/ 48331 h 1611889"/>
              <a:gd name="connsiteX2" fmla="*/ 3608915 w 3672697"/>
              <a:gd name="connsiteY2" fmla="*/ 673974 h 1611889"/>
              <a:gd name="connsiteX3" fmla="*/ 3359081 w 3672697"/>
              <a:gd name="connsiteY3" fmla="*/ 1611889 h 1611889"/>
              <a:gd name="connsiteX4" fmla="*/ 79968 w 3672697"/>
              <a:gd name="connsiteY4" fmla="*/ 448235 h 1611889"/>
              <a:gd name="connsiteX0" fmla="*/ 63140 w 3646119"/>
              <a:gd name="connsiteY0" fmla="*/ 234424 h 1583905"/>
              <a:gd name="connsiteX1" fmla="*/ 658663 w 3646119"/>
              <a:gd name="connsiteY1" fmla="*/ 20347 h 1583905"/>
              <a:gd name="connsiteX2" fmla="*/ 3582337 w 3646119"/>
              <a:gd name="connsiteY2" fmla="*/ 645990 h 1583905"/>
              <a:gd name="connsiteX3" fmla="*/ 3332503 w 3646119"/>
              <a:gd name="connsiteY3" fmla="*/ 1583905 h 1583905"/>
              <a:gd name="connsiteX4" fmla="*/ 53390 w 3646119"/>
              <a:gd name="connsiteY4" fmla="*/ 420251 h 1583905"/>
              <a:gd name="connsiteX0" fmla="*/ 252119 w 3835098"/>
              <a:gd name="connsiteY0" fmla="*/ 333697 h 1683178"/>
              <a:gd name="connsiteX1" fmla="*/ 333030 w 3835098"/>
              <a:gd name="connsiteY1" fmla="*/ 12867 h 1683178"/>
              <a:gd name="connsiteX2" fmla="*/ 3771316 w 3835098"/>
              <a:gd name="connsiteY2" fmla="*/ 745263 h 1683178"/>
              <a:gd name="connsiteX3" fmla="*/ 3521482 w 3835098"/>
              <a:gd name="connsiteY3" fmla="*/ 1683178 h 1683178"/>
              <a:gd name="connsiteX4" fmla="*/ 242369 w 3835098"/>
              <a:gd name="connsiteY4" fmla="*/ 519524 h 1683178"/>
              <a:gd name="connsiteX0" fmla="*/ 252119 w 3835098"/>
              <a:gd name="connsiteY0" fmla="*/ 333697 h 1683178"/>
              <a:gd name="connsiteX1" fmla="*/ 333030 w 3835098"/>
              <a:gd name="connsiteY1" fmla="*/ 12867 h 1683178"/>
              <a:gd name="connsiteX2" fmla="*/ 3771316 w 3835098"/>
              <a:gd name="connsiteY2" fmla="*/ 745263 h 1683178"/>
              <a:gd name="connsiteX3" fmla="*/ 3521482 w 3835098"/>
              <a:gd name="connsiteY3" fmla="*/ 1683178 h 1683178"/>
              <a:gd name="connsiteX4" fmla="*/ 445687 w 3835098"/>
              <a:gd name="connsiteY4" fmla="*/ 603615 h 1683178"/>
              <a:gd name="connsiteX0" fmla="*/ 176449 w 3759428"/>
              <a:gd name="connsiteY0" fmla="*/ 322406 h 1671887"/>
              <a:gd name="connsiteX1" fmla="*/ 257360 w 3759428"/>
              <a:gd name="connsiteY1" fmla="*/ 1576 h 1671887"/>
              <a:gd name="connsiteX2" fmla="*/ 3695646 w 3759428"/>
              <a:gd name="connsiteY2" fmla="*/ 733972 h 1671887"/>
              <a:gd name="connsiteX3" fmla="*/ 3445812 w 3759428"/>
              <a:gd name="connsiteY3" fmla="*/ 1671887 h 1671887"/>
              <a:gd name="connsiteX4" fmla="*/ 370017 w 3759428"/>
              <a:gd name="connsiteY4" fmla="*/ 592324 h 1671887"/>
              <a:gd name="connsiteX0" fmla="*/ 257289 w 3900624"/>
              <a:gd name="connsiteY0" fmla="*/ 332788 h 1682269"/>
              <a:gd name="connsiteX1" fmla="*/ 338200 w 3900624"/>
              <a:gd name="connsiteY1" fmla="*/ 11958 h 1682269"/>
              <a:gd name="connsiteX2" fmla="*/ 3850041 w 3900624"/>
              <a:gd name="connsiteY2" fmla="*/ 725558 h 1682269"/>
              <a:gd name="connsiteX3" fmla="*/ 3526652 w 3900624"/>
              <a:gd name="connsiteY3" fmla="*/ 1682269 h 1682269"/>
              <a:gd name="connsiteX4" fmla="*/ 450857 w 3900624"/>
              <a:gd name="connsiteY4" fmla="*/ 602706 h 1682269"/>
              <a:gd name="connsiteX0" fmla="*/ 257289 w 3900624"/>
              <a:gd name="connsiteY0" fmla="*/ 332788 h 1682269"/>
              <a:gd name="connsiteX1" fmla="*/ 338200 w 3900624"/>
              <a:gd name="connsiteY1" fmla="*/ 11958 h 1682269"/>
              <a:gd name="connsiteX2" fmla="*/ 3850041 w 3900624"/>
              <a:gd name="connsiteY2" fmla="*/ 725558 h 1682269"/>
              <a:gd name="connsiteX3" fmla="*/ 3526652 w 3900624"/>
              <a:gd name="connsiteY3" fmla="*/ 1682269 h 1682269"/>
              <a:gd name="connsiteX4" fmla="*/ 450857 w 3900624"/>
              <a:gd name="connsiteY4" fmla="*/ 602706 h 168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624" h="1682269">
                <a:moveTo>
                  <a:pt x="257289" y="332788"/>
                </a:moveTo>
                <a:cubicBezTo>
                  <a:pt x="82831" y="163343"/>
                  <a:pt x="-260592" y="-53504"/>
                  <a:pt x="338200" y="11958"/>
                </a:cubicBezTo>
                <a:cubicBezTo>
                  <a:pt x="936992" y="77420"/>
                  <a:pt x="3577671" y="530346"/>
                  <a:pt x="3850041" y="725558"/>
                </a:cubicBezTo>
                <a:cubicBezTo>
                  <a:pt x="3993533" y="908921"/>
                  <a:pt x="3814836" y="1475603"/>
                  <a:pt x="3526652" y="1682269"/>
                </a:cubicBezTo>
                <a:cubicBezTo>
                  <a:pt x="2939853" y="1597775"/>
                  <a:pt x="1717383" y="1189867"/>
                  <a:pt x="450857" y="602706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89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4F3F3E0C-41A4-488C-9C88-5E4E103C763B}"/>
              </a:ext>
            </a:extLst>
          </p:cNvPr>
          <p:cNvSpPr/>
          <p:nvPr/>
        </p:nvSpPr>
        <p:spPr>
          <a:xfrm>
            <a:off x="421070" y="375215"/>
            <a:ext cx="4892460" cy="3763884"/>
          </a:xfrm>
          <a:custGeom>
            <a:avLst/>
            <a:gdLst>
              <a:gd name="connsiteX0" fmla="*/ 287654 w 4004209"/>
              <a:gd name="connsiteY0" fmla="*/ 1204815 h 2666826"/>
              <a:gd name="connsiteX1" fmla="*/ 2730603 w 4004209"/>
              <a:gd name="connsiteY1" fmla="*/ 3812 h 2666826"/>
              <a:gd name="connsiteX2" fmla="*/ 3917958 w 4004209"/>
              <a:gd name="connsiteY2" fmla="*/ 890916 h 2666826"/>
              <a:gd name="connsiteX3" fmla="*/ 451427 w 4004209"/>
              <a:gd name="connsiteY3" fmla="*/ 2665125 h 2666826"/>
              <a:gd name="connsiteX4" fmla="*/ 287654 w 4004209"/>
              <a:gd name="connsiteY4" fmla="*/ 1204815 h 2666826"/>
              <a:gd name="connsiteX0" fmla="*/ 287654 w 4004209"/>
              <a:gd name="connsiteY0" fmla="*/ 1204815 h 2666826"/>
              <a:gd name="connsiteX1" fmla="*/ 2730603 w 4004209"/>
              <a:gd name="connsiteY1" fmla="*/ 3812 h 2666826"/>
              <a:gd name="connsiteX2" fmla="*/ 3917958 w 4004209"/>
              <a:gd name="connsiteY2" fmla="*/ 890916 h 2666826"/>
              <a:gd name="connsiteX3" fmla="*/ 451427 w 4004209"/>
              <a:gd name="connsiteY3" fmla="*/ 2665125 h 2666826"/>
              <a:gd name="connsiteX4" fmla="*/ 287654 w 4004209"/>
              <a:gd name="connsiteY4" fmla="*/ 1204815 h 2666826"/>
              <a:gd name="connsiteX0" fmla="*/ 287654 w 3984105"/>
              <a:gd name="connsiteY0" fmla="*/ 1206800 h 2668811"/>
              <a:gd name="connsiteX1" fmla="*/ 2730603 w 3984105"/>
              <a:gd name="connsiteY1" fmla="*/ 5797 h 2668811"/>
              <a:gd name="connsiteX2" fmla="*/ 3917958 w 3984105"/>
              <a:gd name="connsiteY2" fmla="*/ 892901 h 2668811"/>
              <a:gd name="connsiteX3" fmla="*/ 451427 w 3984105"/>
              <a:gd name="connsiteY3" fmla="*/ 2667110 h 2668811"/>
              <a:gd name="connsiteX4" fmla="*/ 287654 w 3984105"/>
              <a:gd name="connsiteY4" fmla="*/ 1206800 h 2668811"/>
              <a:gd name="connsiteX0" fmla="*/ 287654 w 3984105"/>
              <a:gd name="connsiteY0" fmla="*/ 1206800 h 2668811"/>
              <a:gd name="connsiteX1" fmla="*/ 2730603 w 3984105"/>
              <a:gd name="connsiteY1" fmla="*/ 5797 h 2668811"/>
              <a:gd name="connsiteX2" fmla="*/ 3917958 w 3984105"/>
              <a:gd name="connsiteY2" fmla="*/ 892901 h 2668811"/>
              <a:gd name="connsiteX3" fmla="*/ 451427 w 3984105"/>
              <a:gd name="connsiteY3" fmla="*/ 2667110 h 2668811"/>
              <a:gd name="connsiteX4" fmla="*/ 287654 w 3984105"/>
              <a:gd name="connsiteY4" fmla="*/ 1206800 h 2668811"/>
              <a:gd name="connsiteX0" fmla="*/ 287654 w 3984105"/>
              <a:gd name="connsiteY0" fmla="*/ 1206800 h 2668811"/>
              <a:gd name="connsiteX1" fmla="*/ 2730603 w 3984105"/>
              <a:gd name="connsiteY1" fmla="*/ 5797 h 2668811"/>
              <a:gd name="connsiteX2" fmla="*/ 3917958 w 3984105"/>
              <a:gd name="connsiteY2" fmla="*/ 892901 h 2668811"/>
              <a:gd name="connsiteX3" fmla="*/ 451427 w 3984105"/>
              <a:gd name="connsiteY3" fmla="*/ 2667110 h 2668811"/>
              <a:gd name="connsiteX4" fmla="*/ 287654 w 3984105"/>
              <a:gd name="connsiteY4" fmla="*/ 1206800 h 2668811"/>
              <a:gd name="connsiteX0" fmla="*/ 287654 w 3917958"/>
              <a:gd name="connsiteY0" fmla="*/ 1206193 h 2668204"/>
              <a:gd name="connsiteX1" fmla="*/ 2730603 w 3917958"/>
              <a:gd name="connsiteY1" fmla="*/ 5190 h 2668204"/>
              <a:gd name="connsiteX2" fmla="*/ 3917958 w 3917958"/>
              <a:gd name="connsiteY2" fmla="*/ 892294 h 2668204"/>
              <a:gd name="connsiteX3" fmla="*/ 451427 w 3917958"/>
              <a:gd name="connsiteY3" fmla="*/ 2666503 h 2668204"/>
              <a:gd name="connsiteX4" fmla="*/ 287654 w 3917958"/>
              <a:gd name="connsiteY4" fmla="*/ 1206193 h 2668204"/>
              <a:gd name="connsiteX0" fmla="*/ 250787 w 3881091"/>
              <a:gd name="connsiteY0" fmla="*/ 1206193 h 2668035"/>
              <a:gd name="connsiteX1" fmla="*/ 2693736 w 3881091"/>
              <a:gd name="connsiteY1" fmla="*/ 5190 h 2668035"/>
              <a:gd name="connsiteX2" fmla="*/ 3881091 w 3881091"/>
              <a:gd name="connsiteY2" fmla="*/ 892294 h 2668035"/>
              <a:gd name="connsiteX3" fmla="*/ 414560 w 3881091"/>
              <a:gd name="connsiteY3" fmla="*/ 2666503 h 2668035"/>
              <a:gd name="connsiteX4" fmla="*/ 250787 w 3881091"/>
              <a:gd name="connsiteY4" fmla="*/ 1206193 h 2668035"/>
              <a:gd name="connsiteX0" fmla="*/ 250787 w 3881091"/>
              <a:gd name="connsiteY0" fmla="*/ 1206193 h 2668035"/>
              <a:gd name="connsiteX1" fmla="*/ 2693736 w 3881091"/>
              <a:gd name="connsiteY1" fmla="*/ 5190 h 2668035"/>
              <a:gd name="connsiteX2" fmla="*/ 3881091 w 3881091"/>
              <a:gd name="connsiteY2" fmla="*/ 892294 h 2668035"/>
              <a:gd name="connsiteX3" fmla="*/ 414560 w 3881091"/>
              <a:gd name="connsiteY3" fmla="*/ 2666503 h 2668035"/>
              <a:gd name="connsiteX4" fmla="*/ 250787 w 3881091"/>
              <a:gd name="connsiteY4" fmla="*/ 1206193 h 2668035"/>
              <a:gd name="connsiteX0" fmla="*/ 187776 w 3818080"/>
              <a:gd name="connsiteY0" fmla="*/ 1206193 h 2667830"/>
              <a:gd name="connsiteX1" fmla="*/ 2630725 w 3818080"/>
              <a:gd name="connsiteY1" fmla="*/ 5190 h 2667830"/>
              <a:gd name="connsiteX2" fmla="*/ 3818080 w 3818080"/>
              <a:gd name="connsiteY2" fmla="*/ 892294 h 2667830"/>
              <a:gd name="connsiteX3" fmla="*/ 351549 w 3818080"/>
              <a:gd name="connsiteY3" fmla="*/ 2666503 h 2667830"/>
              <a:gd name="connsiteX4" fmla="*/ 187776 w 3818080"/>
              <a:gd name="connsiteY4" fmla="*/ 1206193 h 2667830"/>
              <a:gd name="connsiteX0" fmla="*/ 187776 w 3818080"/>
              <a:gd name="connsiteY0" fmla="*/ 1206193 h 2667830"/>
              <a:gd name="connsiteX1" fmla="*/ 2630725 w 3818080"/>
              <a:gd name="connsiteY1" fmla="*/ 5190 h 2667830"/>
              <a:gd name="connsiteX2" fmla="*/ 3818080 w 3818080"/>
              <a:gd name="connsiteY2" fmla="*/ 892294 h 2667830"/>
              <a:gd name="connsiteX3" fmla="*/ 351549 w 3818080"/>
              <a:gd name="connsiteY3" fmla="*/ 2666503 h 2667830"/>
              <a:gd name="connsiteX4" fmla="*/ 187776 w 3818080"/>
              <a:gd name="connsiteY4" fmla="*/ 1206193 h 2667830"/>
              <a:gd name="connsiteX0" fmla="*/ 39041 w 3669345"/>
              <a:gd name="connsiteY0" fmla="*/ 1206193 h 2666503"/>
              <a:gd name="connsiteX1" fmla="*/ 2481990 w 3669345"/>
              <a:gd name="connsiteY1" fmla="*/ 5190 h 2666503"/>
              <a:gd name="connsiteX2" fmla="*/ 3669345 w 3669345"/>
              <a:gd name="connsiteY2" fmla="*/ 892294 h 2666503"/>
              <a:gd name="connsiteX3" fmla="*/ 202814 w 3669345"/>
              <a:gd name="connsiteY3" fmla="*/ 2666503 h 2666503"/>
              <a:gd name="connsiteX4" fmla="*/ 39041 w 3669345"/>
              <a:gd name="connsiteY4" fmla="*/ 1206193 h 266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9345" h="2666503">
                <a:moveTo>
                  <a:pt x="39041" y="1206193"/>
                </a:moveTo>
                <a:cubicBezTo>
                  <a:pt x="323369" y="885471"/>
                  <a:pt x="2300020" y="-24381"/>
                  <a:pt x="2481990" y="5190"/>
                </a:cubicBezTo>
                <a:cubicBezTo>
                  <a:pt x="2677608" y="-60775"/>
                  <a:pt x="3557889" y="516981"/>
                  <a:pt x="3669345" y="892294"/>
                </a:cubicBezTo>
                <a:cubicBezTo>
                  <a:pt x="3289482" y="1335846"/>
                  <a:pt x="805590" y="2616461"/>
                  <a:pt x="202814" y="2666503"/>
                </a:cubicBezTo>
                <a:cubicBezTo>
                  <a:pt x="64062" y="2580068"/>
                  <a:pt x="-67866" y="1335847"/>
                  <a:pt x="39041" y="1206193"/>
                </a:cubicBezTo>
                <a:close/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89"/>
          </a:p>
        </p:txBody>
      </p:sp>
    </p:spTree>
    <p:extLst>
      <p:ext uri="{BB962C8B-B14F-4D97-AF65-F5344CB8AC3E}">
        <p14:creationId xmlns:p14="http://schemas.microsoft.com/office/powerpoint/2010/main" val="86164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5715257-F88D-42D7-AF07-ACA6A7E0A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26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здание, цепь&#10;&#10;Автоматически созданное описание">
            <a:extLst>
              <a:ext uri="{FF2B5EF4-FFF2-40B4-BE49-F238E27FC236}">
                <a16:creationId xmlns:a16="http://schemas.microsoft.com/office/drawing/2014/main" id="{D1534454-6F85-4BCD-924C-8788312ABA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4"/>
            <a:ext cx="121920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32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дание, замок&#10;&#10;Автоматически созданное описание">
            <a:extLst>
              <a:ext uri="{FF2B5EF4-FFF2-40B4-BE49-F238E27FC236}">
                <a16:creationId xmlns:a16="http://schemas.microsoft.com/office/drawing/2014/main" id="{C4099F50-23D2-4A47-A983-307F7ADE70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4790"/>
            <a:ext cx="12192000" cy="70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51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9;p29">
            <a:extLst>
              <a:ext uri="{FF2B5EF4-FFF2-40B4-BE49-F238E27FC236}">
                <a16:creationId xmlns:a16="http://schemas.microsoft.com/office/drawing/2014/main" id="{5875681A-FEC0-44E8-B9DF-106FCF1A2CC0}"/>
              </a:ext>
            </a:extLst>
          </p:cNvPr>
          <p:cNvSpPr txBox="1">
            <a:spLocks/>
          </p:cNvSpPr>
          <p:nvPr/>
        </p:nvSpPr>
        <p:spPr>
          <a:xfrm>
            <a:off x="0" y="6350758"/>
            <a:ext cx="12192000" cy="43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67" dirty="0">
                <a:latin typeface="Calibri"/>
                <a:ea typeface="Calibri"/>
                <a:cs typeface="Calibri"/>
                <a:sym typeface="Calibri"/>
              </a:rPr>
              <a:t>G.S. Aitken for Open Space Committee, A bird's-eye view of Johnston Terrace, Edinburgh, (source University of Strathclyde Archives and Special Collections, United Kingdom)</a:t>
            </a:r>
            <a:endParaRPr lang="ru-RU" sz="1867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E22E26-636E-419C-93F2-B3D27159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27" y="344364"/>
            <a:ext cx="8880146" cy="600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1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700BC8-F830-4C0F-8FF1-B8607D5C5E63}"/>
              </a:ext>
            </a:extLst>
          </p:cNvPr>
          <p:cNvSpPr/>
          <p:nvPr/>
        </p:nvSpPr>
        <p:spPr>
          <a:xfrm>
            <a:off x="1752600" y="6478344"/>
            <a:ext cx="8178800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(source University of Strathclyde Archives and Special Collections, United Kingdom)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6DD1F0-EF95-4AD1-8947-5138F3B9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88" y="706281"/>
            <a:ext cx="10217624" cy="544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85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FD97EF-3711-49C2-872E-3680BCE7CFA8}"/>
              </a:ext>
            </a:extLst>
          </p:cNvPr>
          <p:cNvSpPr/>
          <p:nvPr/>
        </p:nvSpPr>
        <p:spPr>
          <a:xfrm>
            <a:off x="1752600" y="6478344"/>
            <a:ext cx="8178800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(source University of Strathclyde Archives and Special Collections, United Kingdom)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6330AF-DFC1-4B2A-9116-F82BB96E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45" y="1187355"/>
            <a:ext cx="10676310" cy="448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17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5587E5-3F2D-466C-8055-060B514E09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3851"/>
            <a:ext cx="12192000" cy="6478016"/>
          </a:xfrm>
          <a:prstGeom prst="rect">
            <a:avLst/>
          </a:prstGeom>
        </p:spPr>
      </p:pic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F6B8EA92-B5F9-4747-B387-F7C39E10FD5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36296" y="6478016"/>
            <a:ext cx="8726905" cy="37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indent="0"/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«зеленые ворота» перед домами вокруг сада </a:t>
            </a:r>
            <a:r>
              <a:rPr lang="ru-RU" sz="2133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Цемах</a:t>
            </a:r>
            <a:endParaRPr sz="2133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6F389FB7-8B04-4FE5-9794-FC9E96476691}"/>
              </a:ext>
            </a:extLst>
          </p:cNvPr>
          <p:cNvSpPr/>
          <p:nvPr/>
        </p:nvSpPr>
        <p:spPr>
          <a:xfrm>
            <a:off x="890481" y="4074696"/>
            <a:ext cx="1884804" cy="2566737"/>
          </a:xfrm>
          <a:custGeom>
            <a:avLst/>
            <a:gdLst>
              <a:gd name="connsiteX0" fmla="*/ 0 w 1407695"/>
              <a:gd name="connsiteY0" fmla="*/ 0 h 1925053"/>
              <a:gd name="connsiteX1" fmla="*/ 1407695 w 1407695"/>
              <a:gd name="connsiteY1" fmla="*/ 1925053 h 1925053"/>
              <a:gd name="connsiteX0" fmla="*/ 3808 w 1411503"/>
              <a:gd name="connsiteY0" fmla="*/ 0 h 1925053"/>
              <a:gd name="connsiteX1" fmla="*/ 1411503 w 1411503"/>
              <a:gd name="connsiteY1" fmla="*/ 1925053 h 1925053"/>
              <a:gd name="connsiteX0" fmla="*/ 5908 w 1413603"/>
              <a:gd name="connsiteY0" fmla="*/ 0 h 1925053"/>
              <a:gd name="connsiteX1" fmla="*/ 1413603 w 1413603"/>
              <a:gd name="connsiteY1" fmla="*/ 1925053 h 192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3603" h="1925053">
                <a:moveTo>
                  <a:pt x="5908" y="0"/>
                </a:moveTo>
                <a:cubicBezTo>
                  <a:pt x="-80319" y="1202155"/>
                  <a:pt x="795982" y="1850859"/>
                  <a:pt x="1413603" y="1925053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89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703CB1-6AB1-4698-B9EC-866496281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05" y="614149"/>
            <a:ext cx="9936990" cy="56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06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5F60E5-CBF8-40B5-9F92-2812C01CC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09" y="518615"/>
            <a:ext cx="10246982" cy="58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6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E33F5C-6598-4583-BA2C-1C802163C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142" y="719051"/>
            <a:ext cx="9671716" cy="54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92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F1DA4E-D882-4B38-94B9-B5CACDE6F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66" y="805219"/>
            <a:ext cx="9429468" cy="52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21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D9F121-8296-434F-90F5-E3F760149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52" y="614150"/>
            <a:ext cx="10081096" cy="5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21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7DCA32-F5AE-4056-950A-87D52BEA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13" y="639739"/>
            <a:ext cx="9917374" cy="55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57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5AB3B6-0D3E-469E-B525-BBE87CBF1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341" y="682388"/>
            <a:ext cx="9741318" cy="54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12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9;p29">
            <a:extLst>
              <a:ext uri="{FF2B5EF4-FFF2-40B4-BE49-F238E27FC236}">
                <a16:creationId xmlns:a16="http://schemas.microsoft.com/office/drawing/2014/main" id="{462799F1-60EE-40D1-8AE7-FD91846911DB}"/>
              </a:ext>
            </a:extLst>
          </p:cNvPr>
          <p:cNvSpPr txBox="1">
            <a:spLocks/>
          </p:cNvSpPr>
          <p:nvPr/>
        </p:nvSpPr>
        <p:spPr>
          <a:xfrm>
            <a:off x="0" y="6423547"/>
            <a:ext cx="12192000" cy="43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67" dirty="0">
                <a:latin typeface="Calibri"/>
                <a:ea typeface="Calibri"/>
                <a:cs typeface="Calibri"/>
                <a:sym typeface="Calibri"/>
              </a:rPr>
              <a:t>Hawthorne Road from Kingsley Road, looking across the triangle in 1912”, (source The </a:t>
            </a:r>
            <a:r>
              <a:rPr lang="en-US" sz="1867" dirty="0" err="1">
                <a:latin typeface="Calibri"/>
                <a:ea typeface="Calibri"/>
                <a:cs typeface="Calibri"/>
                <a:sym typeface="Calibri"/>
              </a:rPr>
              <a:t>Bournville</a:t>
            </a:r>
            <a:r>
              <a:rPr lang="en-US" sz="1867" dirty="0">
                <a:latin typeface="Calibri"/>
                <a:ea typeface="Calibri"/>
                <a:cs typeface="Calibri"/>
                <a:sym typeface="Calibri"/>
              </a:rPr>
              <a:t> Tenants Blog</a:t>
            </a:r>
            <a:r>
              <a:rPr lang="ru-RU" sz="1867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43BFA2-70C5-4F12-B0CF-CC858FFF2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53" y="818867"/>
            <a:ext cx="9916494" cy="52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89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9;p29">
            <a:extLst>
              <a:ext uri="{FF2B5EF4-FFF2-40B4-BE49-F238E27FC236}">
                <a16:creationId xmlns:a16="http://schemas.microsoft.com/office/drawing/2014/main" id="{067E8CD9-C643-4AEF-9EBC-F4CC98034405}"/>
              </a:ext>
            </a:extLst>
          </p:cNvPr>
          <p:cNvSpPr txBox="1">
            <a:spLocks/>
          </p:cNvSpPr>
          <p:nvPr/>
        </p:nvSpPr>
        <p:spPr>
          <a:xfrm>
            <a:off x="0" y="6423547"/>
            <a:ext cx="12192000" cy="43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867" dirty="0">
                <a:latin typeface="Calibri"/>
                <a:ea typeface="Calibri"/>
                <a:cs typeface="Calibri"/>
                <a:sym typeface="Calibri"/>
              </a:rPr>
              <a:t>Предложение Александра Леви для пригорода-сада в Хайфе, 1920 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0FEF02-5BCB-483B-B51B-8DD113FD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91" y="2238234"/>
            <a:ext cx="9453418" cy="23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9D1CC09-0B69-4D54-9FC3-82A8C1BB8F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962" y="0"/>
            <a:ext cx="4847039" cy="685800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B5DF21ED-D7D4-47B3-8FD9-1ED67D4EA670}"/>
              </a:ext>
            </a:extLst>
          </p:cNvPr>
          <p:cNvSpPr/>
          <p:nvPr/>
        </p:nvSpPr>
        <p:spPr>
          <a:xfrm>
            <a:off x="7795303" y="288758"/>
            <a:ext cx="2967789" cy="222985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89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3BDB416-C9B1-4C76-A2C7-034CBC1CEFAB}"/>
              </a:ext>
            </a:extLst>
          </p:cNvPr>
          <p:cNvSpPr/>
          <p:nvPr/>
        </p:nvSpPr>
        <p:spPr>
          <a:xfrm>
            <a:off x="7025863" y="1925052"/>
            <a:ext cx="2967789" cy="222985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89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E77C99E-ACE1-4263-A0C7-C0AD809DADA1}"/>
              </a:ext>
            </a:extLst>
          </p:cNvPr>
          <p:cNvSpPr/>
          <p:nvPr/>
        </p:nvSpPr>
        <p:spPr>
          <a:xfrm>
            <a:off x="7344961" y="3962401"/>
            <a:ext cx="4413323" cy="272715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89"/>
          </a:p>
        </p:txBody>
      </p:sp>
    </p:spTree>
    <p:extLst>
      <p:ext uri="{BB962C8B-B14F-4D97-AF65-F5344CB8AC3E}">
        <p14:creationId xmlns:p14="http://schemas.microsoft.com/office/powerpoint/2010/main" val="420421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здание, автомобиль, дом&#10;&#10;Автоматически созданное описание">
            <a:extLst>
              <a:ext uri="{FF2B5EF4-FFF2-40B4-BE49-F238E27FC236}">
                <a16:creationId xmlns:a16="http://schemas.microsoft.com/office/drawing/2014/main" id="{AA5587E5-3F2D-466C-8055-060B514E0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51"/>
            <a:ext cx="12192000" cy="64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5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FA6034-2620-4085-B5FE-7C34548BA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52" y="642583"/>
            <a:ext cx="9780896" cy="557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2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6;p13">
            <a:extLst>
              <a:ext uri="{FF2B5EF4-FFF2-40B4-BE49-F238E27FC236}">
                <a16:creationId xmlns:a16="http://schemas.microsoft.com/office/drawing/2014/main" id="{B008240E-F042-4772-9D77-09CE540FFE5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6296043"/>
            <a:ext cx="12192000" cy="41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indent="0"/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Предложение </a:t>
            </a:r>
            <a:r>
              <a:rPr lang="ru-RU" sz="2133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Леберехта</a:t>
            </a:r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33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Мигге</a:t>
            </a:r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для Палестины, источник Таль </a:t>
            </a:r>
            <a:r>
              <a:rPr lang="ru-RU" sz="2133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Алон</a:t>
            </a:r>
            <a:r>
              <a:rPr lang="ru-RU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-Мозес, </a:t>
            </a:r>
            <a:r>
              <a:rPr lang="en-US" sz="2133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Food for the Body and the Soul Hebrew-Israeli Urban Foodscapes</a:t>
            </a:r>
            <a:endParaRPr sz="2133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B85DC3-066C-4826-A522-E309786BC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029" y="395577"/>
            <a:ext cx="9507942" cy="535716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утренний, живой, фотография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260F8A14-B70A-420A-BE20-25365CAE02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6806" y="1211835"/>
            <a:ext cx="6878388" cy="38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49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276298-3575-48DE-8A05-51B9B3B8B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60" y="645439"/>
            <a:ext cx="9890080" cy="55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26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5035F0-3FF9-4CC5-AFB2-DBF53E6ED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439" y="450418"/>
            <a:ext cx="9617122" cy="595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6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2707FD-58CC-42BD-B1A8-E92967A29D12}"/>
              </a:ext>
            </a:extLst>
          </p:cNvPr>
          <p:cNvSpPr txBox="1"/>
          <p:nvPr/>
        </p:nvSpPr>
        <p:spPr>
          <a:xfrm>
            <a:off x="4090735" y="6372648"/>
            <a:ext cx="401052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подиум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224EED-CE28-43BD-A62D-BA1ECDBA1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042" y="538494"/>
            <a:ext cx="9043916" cy="57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600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AD9C84-12C6-4E62-BF2A-AB0C2541B203}"/>
              </a:ext>
            </a:extLst>
          </p:cNvPr>
          <p:cNvSpPr txBox="1"/>
          <p:nvPr/>
        </p:nvSpPr>
        <p:spPr>
          <a:xfrm>
            <a:off x="5335209" y="6326046"/>
            <a:ext cx="173254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подиум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D6D0A6-F3D0-4946-AF12-E0B777E15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645" y="531954"/>
            <a:ext cx="8470710" cy="579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27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2B4DF2-449F-4725-A1F2-0BE81ADD4900}"/>
              </a:ext>
            </a:extLst>
          </p:cNvPr>
          <p:cNvSpPr/>
          <p:nvPr/>
        </p:nvSpPr>
        <p:spPr>
          <a:xfrm>
            <a:off x="4560966" y="76158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ОГРАЖДЕНИЕ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FBA9F-F4D1-4CDD-8C77-6CAE7D7834A1}"/>
              </a:ext>
            </a:extLst>
          </p:cNvPr>
          <p:cNvSpPr txBox="1"/>
          <p:nvPr/>
        </p:nvSpPr>
        <p:spPr>
          <a:xfrm>
            <a:off x="5309936" y="6269046"/>
            <a:ext cx="157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ограждение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55955F-1FF7-41D2-8057-06C4185AD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28" y="588954"/>
            <a:ext cx="8880144" cy="568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03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2B4DF2-449F-4725-A1F2-0BE81ADD4900}"/>
              </a:ext>
            </a:extLst>
          </p:cNvPr>
          <p:cNvSpPr/>
          <p:nvPr/>
        </p:nvSpPr>
        <p:spPr>
          <a:xfrm>
            <a:off x="4560966" y="76158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ОГРАЖДЕНИЕ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0FCF25-7F51-45D8-83F3-4922CC4F3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26" y="598441"/>
            <a:ext cx="10081148" cy="56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51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2B4DF2-449F-4725-A1F2-0BE81ADD4900}"/>
              </a:ext>
            </a:extLst>
          </p:cNvPr>
          <p:cNvSpPr/>
          <p:nvPr/>
        </p:nvSpPr>
        <p:spPr>
          <a:xfrm>
            <a:off x="4560966" y="76158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ОГРАЖДЕНИЕ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A706A6-B3DF-4223-A8FE-5C10BACAC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10" y="660933"/>
            <a:ext cx="9858580" cy="553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6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5587E5-3F2D-466C-8055-060B514E09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3851"/>
            <a:ext cx="12192000" cy="64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7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2B4DF2-449F-4725-A1F2-0BE81ADD4900}"/>
              </a:ext>
            </a:extLst>
          </p:cNvPr>
          <p:cNvSpPr/>
          <p:nvPr/>
        </p:nvSpPr>
        <p:spPr>
          <a:xfrm>
            <a:off x="4560966" y="76158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ОГРАЖДЕНИЕ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FEA61F-1A50-4D32-A652-1B1EF9FB1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663" y="777922"/>
            <a:ext cx="9522674" cy="53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601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2B4DF2-449F-4725-A1F2-0BE81ADD4900}"/>
              </a:ext>
            </a:extLst>
          </p:cNvPr>
          <p:cNvSpPr/>
          <p:nvPr/>
        </p:nvSpPr>
        <p:spPr>
          <a:xfrm>
            <a:off x="4560966" y="76158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ОГРАЖДЕНИЕ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858543-041D-4303-9FC0-1B0D376AF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41" y="491319"/>
            <a:ext cx="10308918" cy="58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481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9265D8-0DD5-42B0-8B32-60C28B9E5345}"/>
              </a:ext>
            </a:extLst>
          </p:cNvPr>
          <p:cNvSpPr txBox="1"/>
          <p:nvPr/>
        </p:nvSpPr>
        <p:spPr>
          <a:xfrm>
            <a:off x="4090735" y="6420777"/>
            <a:ext cx="401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сад под </a:t>
            </a:r>
            <a:r>
              <a:rPr lang="ru-RU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пилотис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642C99-D526-4A20-A55F-9445FB859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60" y="736979"/>
            <a:ext cx="9960480" cy="53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740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, внешний, стары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94EC5BA7-4A02-46F8-A093-3E47326CD2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4501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7B2CB3-B84F-4DBF-902F-94A37A41A169}"/>
              </a:ext>
            </a:extLst>
          </p:cNvPr>
          <p:cNvSpPr txBox="1"/>
          <p:nvPr/>
        </p:nvSpPr>
        <p:spPr>
          <a:xfrm>
            <a:off x="9450162" y="453112"/>
            <a:ext cx="2741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Дом </a:t>
            </a:r>
            <a:r>
              <a:rPr lang="ru-RU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Энгеля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арх. </a:t>
            </a:r>
            <a:r>
              <a:rPr lang="ru-RU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Зеев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Рехтер</a:t>
            </a:r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1934</a:t>
            </a:r>
          </a:p>
        </p:txBody>
      </p:sp>
    </p:spTree>
    <p:extLst>
      <p:ext uri="{BB962C8B-B14F-4D97-AF65-F5344CB8AC3E}">
        <p14:creationId xmlns:p14="http://schemas.microsoft.com/office/powerpoint/2010/main" val="16728048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573763-BC7F-48C2-A8EC-FA6352FB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77" y="518616"/>
            <a:ext cx="10255646" cy="58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8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6C8EE7-C709-4F1B-A0BD-73B92227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10" y="504968"/>
            <a:ext cx="10334780" cy="58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64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5B4273-8897-41A6-BC70-CFF582727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90" y="545911"/>
            <a:ext cx="10255420" cy="57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877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027DED-95D3-45D9-942E-B8E9E232E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96" y="652268"/>
            <a:ext cx="9699008" cy="555346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2204ED-4E66-4F68-8837-962F6353D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8" y="1003110"/>
            <a:ext cx="8522964" cy="485178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CD0864-C35B-4683-8DED-B5346EF9F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22551"/>
            <a:ext cx="8534400" cy="48128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5587E5-3F2D-466C-8055-060B514E09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3851"/>
            <a:ext cx="12192000" cy="64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1DC147-4059-4A02-AE72-6FD5EC6F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48" y="1024501"/>
            <a:ext cx="8507104" cy="480899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64E33-0858-42F0-B3FA-2222BD489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280" y="1123950"/>
            <a:ext cx="7945440" cy="46101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8C96E6-4CA1-4AE4-819E-F4E1A0F17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137" y="952499"/>
            <a:ext cx="9469726" cy="495300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165159-2572-445B-ABA7-3AFC23EC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882279"/>
            <a:ext cx="7048500" cy="509344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668456-8DC2-49CA-BB93-3254FBA2D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1170302"/>
            <a:ext cx="7924802" cy="4517396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A216D9-A2BC-4E05-959A-DA27E3931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496" y="723899"/>
            <a:ext cx="8371008" cy="5410202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BBF9A8-C8A9-4F89-A7A7-06EFC89F2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49" y="449091"/>
            <a:ext cx="7810502" cy="59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738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4EC7ED-C494-44F7-AF16-C9D0315F5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82" y="895350"/>
            <a:ext cx="9031236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211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нешний, едет, здание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8A5C743-F91A-4537-82DC-255E3E1C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326" y="0"/>
            <a:ext cx="5070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0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елосипед, мужчина, человек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9A828B50-6315-4171-AD40-955A0D6D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592" y="355707"/>
            <a:ext cx="2634018" cy="2530906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дание, внешний,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83849ED-6966-4503-BC77-CE5151398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69" y="354843"/>
            <a:ext cx="1851638" cy="2639832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ешний, фотография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5116515-A0B4-4EB6-9C3B-79B6DB315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32006" y="354844"/>
            <a:ext cx="1679508" cy="2522248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ешний, мужчина, человек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D98E1F25-77E7-47B6-8546-770A04D942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17795" y="3794078"/>
            <a:ext cx="1762806" cy="2426226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человек, снег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C741DBA6-63F5-40E0-877D-23A61D9E87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0492" y="3794078"/>
            <a:ext cx="1419790" cy="2426224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сидит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0C4CAD5-6FC5-46A1-A8AC-933BADD98D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390" y="3794078"/>
            <a:ext cx="2830596" cy="2426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BD30CE-1371-4022-AB60-F8243C33E2C3}"/>
              </a:ext>
            </a:extLst>
          </p:cNvPr>
          <p:cNvSpPr txBox="1"/>
          <p:nvPr/>
        </p:nvSpPr>
        <p:spPr>
          <a:xfrm>
            <a:off x="519074" y="3063922"/>
            <a:ext cx="32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5000.0117.031, Эфраим Декель с сыном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Рамом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крыше их дома, бульвар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Моцкин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3, ТА 1944-45, альбом Шушаны и Эфраима Декель (с любезного разрешения Рут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Кричман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38025-2377-47E7-979B-CB740939B63D}"/>
              </a:ext>
            </a:extLst>
          </p:cNvPr>
          <p:cNvSpPr txBox="1"/>
          <p:nvPr/>
        </p:nvSpPr>
        <p:spPr>
          <a:xfrm>
            <a:off x="2524836" y="36096"/>
            <a:ext cx="7219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 коллекции проекта "Израиль, открывающийся взору",  музей Бейт </a:t>
            </a:r>
            <a:r>
              <a:rPr lang="ru-RU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хаИр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мэрия Тель-Авива-Яффо: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66A4FF-913F-412F-A997-D30E5C076094}"/>
              </a:ext>
            </a:extLst>
          </p:cNvPr>
          <p:cNvSpPr txBox="1"/>
          <p:nvPr/>
        </p:nvSpPr>
        <p:spPr>
          <a:xfrm>
            <a:off x="4332288" y="3063922"/>
            <a:ext cx="32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Барух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Вертиковский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велосипеде на крыше одного из домов в Яффо, Август 1950, Фото: студия "Белла",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Маншия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12, Яффо, Альбом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Шуламит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Юрист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55413-9EC2-4848-A0AC-2C7DC59C6C5B}"/>
              </a:ext>
            </a:extLst>
          </p:cNvPr>
          <p:cNvSpPr txBox="1"/>
          <p:nvPr/>
        </p:nvSpPr>
        <p:spPr>
          <a:xfrm>
            <a:off x="7960447" y="3063922"/>
            <a:ext cx="322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5000.0407.005, Ицхак и Пнина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Цуриано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крыше их дома на ул.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Дизенгоф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171, Тель-Авив, 1940-49, Альбом др. Авраама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Цуриано</a:t>
            </a:r>
            <a:endParaRPr lang="ru-RU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222938-7821-4F37-9CB0-29B42882AB76}"/>
              </a:ext>
            </a:extLst>
          </p:cNvPr>
          <p:cNvSpPr txBox="1"/>
          <p:nvPr/>
        </p:nvSpPr>
        <p:spPr>
          <a:xfrm>
            <a:off x="519074" y="6257960"/>
            <a:ext cx="32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5000.0555.053, Дина Берлин (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Гуткин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на крыше дома в одном из сельскохозяйственных поселений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Эрец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Исраэль, Альбом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Йехудит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Урбах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Мехудар</a:t>
            </a:r>
            <a:endParaRPr lang="ru-RU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729A3-09BD-4578-8BB3-E29FA7E6C24B}"/>
              </a:ext>
            </a:extLst>
          </p:cNvPr>
          <p:cNvSpPr txBox="1"/>
          <p:nvPr/>
        </p:nvSpPr>
        <p:spPr>
          <a:xfrm>
            <a:off x="4332288" y="6257960"/>
            <a:ext cx="322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5000.0005.047, Элия Крок с подругами, Тель-Авив, 1939, Альбом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Рахель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Орен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79EB73-FD57-4E8C-8210-EEC3CDEE7D90}"/>
              </a:ext>
            </a:extLst>
          </p:cNvPr>
          <p:cNvSpPr txBox="1"/>
          <p:nvPr/>
        </p:nvSpPr>
        <p:spPr>
          <a:xfrm>
            <a:off x="7960447" y="6257960"/>
            <a:ext cx="322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5000.0407.031, Авраам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Цуриано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крыше своего дома,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ул.Дизенгоф</a:t>
            </a:r>
            <a:r>
              <a:rPr lang="ru-RU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171, Тель-Авив, 1947-48, Альбом др. Авраама </a:t>
            </a:r>
            <a:r>
              <a:rPr lang="ru-RU" sz="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Цуриано</a:t>
            </a:r>
            <a:endParaRPr lang="ru-RU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1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62BEB2-A467-4B00-B628-515BCC6A2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68" y="709684"/>
            <a:ext cx="10210264" cy="543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943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689F72-8704-48FB-B965-6D0AF494D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34" y="934872"/>
            <a:ext cx="8850132" cy="4988256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FC244E-591A-4BFA-88F8-AE022C1EEFF8}"/>
              </a:ext>
            </a:extLst>
          </p:cNvPr>
          <p:cNvSpPr txBox="1"/>
          <p:nvPr/>
        </p:nvSpPr>
        <p:spPr>
          <a:xfrm>
            <a:off x="0" y="618155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жили Иуда и Израиль спокойно, каждый под виноградником своим и под смоковницею своею,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 Дана до Вирсавии, во все дни Соломона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63DBA0-54B0-4CA5-BC90-8789C20C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983" y="1371600"/>
            <a:ext cx="8112034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3D2CE0-7603-4B41-B6B6-69933FFF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001" y="675563"/>
            <a:ext cx="9709998" cy="550687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E0EDFC-067D-4E3D-9D92-47AC3A22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439" y="711118"/>
            <a:ext cx="9617122" cy="54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636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10F13D-F070-49A5-B830-A2FFE400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26" y="579460"/>
            <a:ext cx="10081148" cy="5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6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13E9AA-7902-49B1-A0E2-33D6B7168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70" y="743802"/>
            <a:ext cx="9530860" cy="53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737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5F8E8A-D4A6-4574-9E51-A735B2602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421" y="839337"/>
            <a:ext cx="9291158" cy="517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05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2541B7-44FC-4A7B-B06A-1BB2FB2DB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174" y="852985"/>
            <a:ext cx="9049652" cy="51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732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природа, вод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DD7E9985-3630-4CBA-BB65-2B931EC45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430" y="1269242"/>
            <a:ext cx="7679140" cy="4319516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E37161-08F5-4849-9945-0091D585E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91" y="880281"/>
            <a:ext cx="9015618" cy="50974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9FF2D0-4C33-4CF0-9885-22C101B1C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89" y="521586"/>
            <a:ext cx="10845422" cy="581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3360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15940</TotalTime>
  <Words>628</Words>
  <Application>Microsoft Office PowerPoint</Application>
  <PresentationFormat>Широкоэкранный</PresentationFormat>
  <Paragraphs>83</Paragraphs>
  <Slides>89</Slides>
  <Notes>89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3" baseType="lpstr">
      <vt:lpstr>Calibri</vt:lpstr>
      <vt:lpstr>Arial</vt:lpstr>
      <vt:lpstr>Calibri Light</vt:lpstr>
      <vt:lpstr>Simple Dark</vt:lpstr>
      <vt:lpstr>сады Тель-Авива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Нахум Гутман, Пионер песков, 1960-е</vt:lpstr>
      <vt:lpstr>Презентация PowerPoint</vt:lpstr>
      <vt:lpstr>«Устройство городов:  сложность … может быть решена с помощью городов-садов». Т. Герцль, Дневники, 1895</vt:lpstr>
      <vt:lpstr>Презентация PowerPoint</vt:lpstr>
      <vt:lpstr>Презентация PowerPoint</vt:lpstr>
      <vt:lpstr>Презентация PowerPoint</vt:lpstr>
      <vt:lpstr>Первые годы Тель-Авива. Дома на отдельных огороженных участках, палисадники. Начало бульвара Ротшильда </vt:lpstr>
      <vt:lpstr>Первые годы Тель-Авива. Начало бульвара Ротшильда </vt:lpstr>
      <vt:lpstr>Бульвар Ротшильда, 2015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Modernist architecture of Tel Aviv:  White City in greenery – some aspects of national cultural concept</dc:title>
  <dc:creator>JUD</dc:creator>
  <cp:lastModifiedBy>JUD</cp:lastModifiedBy>
  <cp:revision>409</cp:revision>
  <dcterms:modified xsi:type="dcterms:W3CDTF">2020-04-29T16:40:47Z</dcterms:modified>
</cp:coreProperties>
</file>