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5" r:id="rId10"/>
    <p:sldId id="268" r:id="rId11"/>
    <p:sldId id="267" r:id="rId12"/>
    <p:sldId id="270" r:id="rId13"/>
    <p:sldId id="272" r:id="rId14"/>
    <p:sldId id="273" r:id="rId15"/>
    <p:sldId id="271" r:id="rId16"/>
    <p:sldId id="276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3BE96-EF66-42CF-BCAE-B46CC1F17E81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CCF43-2C1A-423F-9B87-44A2BDD3F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5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C4AD8-820D-46B1-9DE9-FFD18B3746B9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89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C4AD8-820D-46B1-9DE9-FFD18B3746B9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02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03554-AD79-405F-AA6F-EEA5463FCC60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655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E241D-414C-4D98-990A-0CD27C92B0C5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184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963F44-D208-4828-9303-C15B657C64DC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73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510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1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11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073B793-56C6-483D-A825-5784599A415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9432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5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7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5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6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4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2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8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99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88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8261797" cy="146304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Поэзия на иврите в мусульманской испании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0209" y="5140441"/>
            <a:ext cx="3504127" cy="158072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Семен Парижский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00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16114"/>
            <a:ext cx="8229600" cy="1143000"/>
          </a:xfrm>
        </p:spPr>
        <p:txBody>
          <a:bodyPr/>
          <a:lstStyle/>
          <a:p>
            <a:pPr algn="ctr"/>
            <a:r>
              <a:rPr lang="ru-RU" sz="4000" b="1" dirty="0"/>
              <a:t>Шмуэль ибн Нагрела ха-Нагид</a:t>
            </a:r>
            <a:br>
              <a:rPr lang="ru-RU" sz="4000" b="1" dirty="0"/>
            </a:br>
            <a:r>
              <a:rPr lang="ru-RU" sz="4000" b="1" dirty="0"/>
              <a:t> </a:t>
            </a:r>
            <a:r>
              <a:rPr lang="ru-RU" sz="2400" b="1" dirty="0"/>
              <a:t>(993, Кордова – 1056, Гранада)</a:t>
            </a:r>
            <a:endParaRPr lang="ru-RU" altLang="en-US" sz="2400" i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687" y="1556657"/>
            <a:ext cx="11814628" cy="4997450"/>
          </a:xfrm>
        </p:spPr>
        <p:txBody>
          <a:bodyPr>
            <a:normAutofit fontScale="92500"/>
          </a:bodyPr>
          <a:lstStyle/>
          <a:p>
            <a:pPr marL="0" lvl="8" indent="0" algn="r" rtl="1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he-IL" sz="3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קַח    </a:t>
            </a:r>
            <a:r>
              <a:rPr lang="he-IL" sz="38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מִצְּבִיָּה   דְמֵי   עֵנָב   בְּאֶקְדָּחָה </a:t>
            </a:r>
            <a:r>
              <a:rPr lang="ru-RU" sz="38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sz="3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בָּרָה </a:t>
            </a:r>
            <a:r>
              <a:rPr lang="he-IL" sz="38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כְּמוֹ אֵשׁ בְּתוֹךְ בָּרָד מְלֻקָּחָה</a:t>
            </a:r>
            <a:endParaRPr lang="en-US" sz="3800" dirty="0">
              <a:solidFill>
                <a:srgbClr val="FFC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 rtl="1">
              <a:buNone/>
            </a:pPr>
            <a:r>
              <a:rPr lang="he-IL" sz="3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בַּעְלַת שְׂפָתוֹת כְּחוּט שָׁנִי וְחֵךְ לָהּ כְּיֵין 	הַטּוֹב   וּפִיהָ   כְּגוּפָתָהּ   מְרֻקָּחָה,</a:t>
            </a:r>
            <a:endParaRPr lang="en-US" sz="3800" dirty="0" smtClean="0">
              <a:solidFill>
                <a:srgbClr val="FFC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r" rtl="1">
              <a:buNone/>
            </a:pPr>
            <a:r>
              <a:rPr lang="he-IL" sz="3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מִדַּם </a:t>
            </a:r>
            <a:r>
              <a:rPr lang="he-IL" sz="38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חֲלָלִים  קְצֵה  יָדָהּ  מְאָדָּם,  לְכֵן 	חֶצְיָהּ כְּאֹדֶם  וּמַחְצִיתָהּ  בְּדֹלָחָה.</a:t>
            </a:r>
            <a:endParaRPr lang="en-US" sz="3800" dirty="0">
              <a:solidFill>
                <a:srgbClr val="FFC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ru-RU" sz="2400" dirty="0" smtClean="0"/>
          </a:p>
          <a:p>
            <a:r>
              <a:rPr lang="ru-RU" sz="2400" dirty="0" smtClean="0"/>
              <a:t>В </a:t>
            </a:r>
            <a:r>
              <a:rPr lang="ru-RU" sz="2400" dirty="0"/>
              <a:t>прозрачном кубке возьми у лани кровь из лоз, </a:t>
            </a:r>
            <a:r>
              <a:rPr lang="ru-RU" sz="2400" dirty="0" smtClean="0"/>
              <a:t>	как </a:t>
            </a:r>
            <a:r>
              <a:rPr lang="ru-RU" sz="2400" dirty="0"/>
              <a:t>будто пламя, которое во льду зажглось.</a:t>
            </a:r>
          </a:p>
          <a:p>
            <a:r>
              <a:rPr lang="ru-RU" sz="2400" dirty="0"/>
              <a:t>Её уста – лента алая, а нёбо – вино, </a:t>
            </a:r>
            <a:r>
              <a:rPr lang="ru-RU" sz="2400" dirty="0" smtClean="0"/>
              <a:t>			и </a:t>
            </a:r>
            <a:r>
              <a:rPr lang="ru-RU" sz="2400" dirty="0"/>
              <a:t>запах тела её – благоуханье роз.</a:t>
            </a:r>
          </a:p>
          <a:p>
            <a:r>
              <a:rPr lang="ru-RU" sz="2400" dirty="0"/>
              <a:t>От крови жертв её длань наполовину как лал, </a:t>
            </a:r>
            <a:r>
              <a:rPr lang="ru-RU" sz="2400" dirty="0" smtClean="0"/>
              <a:t>	а </a:t>
            </a:r>
            <a:r>
              <a:rPr lang="ru-RU" sz="2400" dirty="0"/>
              <a:t>цвет другой половины словно перл белес!</a:t>
            </a:r>
            <a:endParaRPr lang="ru-RU" altLang="en-US" sz="2400" dirty="0"/>
          </a:p>
          <a:p>
            <a:pPr algn="r">
              <a:buFontTx/>
              <a:buNone/>
            </a:pPr>
            <a:endParaRPr lang="ru-RU" altLang="en-US" i="1" dirty="0" smtClean="0"/>
          </a:p>
          <a:p>
            <a:pPr algn="r">
              <a:buFontTx/>
              <a:buNone/>
            </a:pPr>
            <a:r>
              <a:rPr lang="ru-RU" altLang="en-US" i="1" dirty="0" smtClean="0"/>
              <a:t>Перевод </a:t>
            </a:r>
            <a:r>
              <a:rPr lang="ru-RU" altLang="en-US" i="1" dirty="0"/>
              <a:t>Шломо Крола</a:t>
            </a:r>
          </a:p>
        </p:txBody>
      </p:sp>
    </p:spTree>
    <p:extLst>
      <p:ext uri="{BB962C8B-B14F-4D97-AF65-F5344CB8AC3E}">
        <p14:creationId xmlns:p14="http://schemas.microsoft.com/office/powerpoint/2010/main" val="31765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16114"/>
            <a:ext cx="8229600" cy="1143000"/>
          </a:xfrm>
        </p:spPr>
        <p:txBody>
          <a:bodyPr/>
          <a:lstStyle/>
          <a:p>
            <a:pPr algn="ctr"/>
            <a:r>
              <a:rPr lang="ru-RU" sz="4000" b="1" dirty="0"/>
              <a:t>Шмуэль ибн Нагрела ха-Нагид</a:t>
            </a:r>
            <a:br>
              <a:rPr lang="ru-RU" sz="4000" b="1" dirty="0"/>
            </a:br>
            <a:r>
              <a:rPr lang="ru-RU" sz="4000" b="1" dirty="0"/>
              <a:t> </a:t>
            </a:r>
            <a:r>
              <a:rPr lang="ru-RU" sz="2400" b="1" dirty="0"/>
              <a:t>(993, Кордова – 1056, Гранада)</a:t>
            </a:r>
            <a:endParaRPr lang="ru-RU" altLang="en-US" sz="2400" i="1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1257" y="1600200"/>
            <a:ext cx="11785600" cy="4997450"/>
          </a:xfrm>
        </p:spPr>
        <p:txBody>
          <a:bodyPr>
            <a:normAutofit/>
          </a:bodyPr>
          <a:lstStyle/>
          <a:p>
            <a:pPr algn="r" rtl="1">
              <a:buFontTx/>
              <a:buNone/>
            </a:pPr>
            <a:r>
              <a:rPr lang="ru-RU" altLang="en-US" sz="35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altLang="en-US" sz="35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אֱהִי </a:t>
            </a:r>
            <a:r>
              <a:rPr lang="he-IL" altLang="en-US" sz="35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כֹּפֶר לְעֹפֶר קַם בְּלַיִל	</a:t>
            </a:r>
            <a:r>
              <a:rPr lang="ru-RU" altLang="en-US" sz="3500" dirty="0">
                <a:solidFill>
                  <a:srgbClr val="FFC000"/>
                </a:solidFill>
                <a:cs typeface="David" panose="020E0502060401010101" pitchFamily="34" charset="-79"/>
              </a:rPr>
              <a:t>	</a:t>
            </a:r>
            <a:r>
              <a:rPr lang="he-IL" altLang="en-US" sz="35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לְקוֹל כִּנּוֹר וְעוּגָבִים מְטִיבִים</a:t>
            </a:r>
          </a:p>
          <a:p>
            <a:pPr algn="r" rtl="1">
              <a:buFontTx/>
              <a:buNone/>
            </a:pPr>
            <a:r>
              <a:rPr lang="ru-RU" altLang="en-US" sz="35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altLang="en-US" sz="35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אֲשֶׁר </a:t>
            </a:r>
            <a:r>
              <a:rPr lang="he-IL" altLang="en-US" sz="35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רָאָה בְיָדִי כוֹס וְאָמַר	</a:t>
            </a:r>
            <a:r>
              <a:rPr lang="ru-RU" altLang="en-US" sz="3500" dirty="0" smtClean="0">
                <a:solidFill>
                  <a:srgbClr val="FFC000"/>
                </a:solidFill>
                <a:cs typeface="David" panose="020E0502060401010101" pitchFamily="34" charset="-79"/>
              </a:rPr>
              <a:t>	</a:t>
            </a:r>
            <a:r>
              <a:rPr lang="he-IL" altLang="en-US" sz="35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שְׁתֵה </a:t>
            </a:r>
            <a:r>
              <a:rPr lang="he-IL" altLang="en-US" sz="35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מִבֵּין שְׂפָתַי דַם עֲנָבִים</a:t>
            </a:r>
          </a:p>
          <a:p>
            <a:pPr algn="r" rtl="1">
              <a:buFontTx/>
              <a:buNone/>
            </a:pPr>
            <a:r>
              <a:rPr lang="ru-RU" altLang="en-US" sz="35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altLang="en-US" sz="35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וְיָרֵחַ </a:t>
            </a:r>
            <a:r>
              <a:rPr lang="he-IL" altLang="en-US" sz="35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כְּמוֹ יוֹד נִכְתְּבָה עַל	</a:t>
            </a:r>
            <a:r>
              <a:rPr lang="ru-RU" altLang="en-US" sz="3500" dirty="0">
                <a:solidFill>
                  <a:srgbClr val="FFC000"/>
                </a:solidFill>
                <a:cs typeface="David" panose="020E0502060401010101" pitchFamily="34" charset="-79"/>
              </a:rPr>
              <a:t>	</a:t>
            </a:r>
            <a:r>
              <a:rPr lang="ru-RU" altLang="en-US" sz="3500" dirty="0" smtClean="0">
                <a:solidFill>
                  <a:srgbClr val="FFC000"/>
                </a:solidFill>
                <a:cs typeface="David" panose="020E0502060401010101" pitchFamily="34" charset="-79"/>
              </a:rPr>
              <a:t>	</a:t>
            </a:r>
            <a:r>
              <a:rPr lang="he-IL" altLang="en-US" sz="35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כְּסוּת </a:t>
            </a:r>
            <a:r>
              <a:rPr lang="he-IL" altLang="en-US" sz="35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שַׁחַר בְּמֵימֵי הַזְּהָבִים</a:t>
            </a:r>
            <a:endParaRPr lang="ru-RU" altLang="en-US" sz="3500" dirty="0">
              <a:solidFill>
                <a:srgbClr val="FFC000"/>
              </a:solidFill>
              <a:cs typeface="David" panose="020E0502060401010101" pitchFamily="34" charset="-79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ru-RU" altLang="en-US" sz="2600" dirty="0"/>
              <a:t>Готов идти в полон я за оленя</a:t>
            </a:r>
            <a:r>
              <a:rPr lang="ru-RU" altLang="en-US" sz="2600" dirty="0" smtClean="0"/>
              <a:t>,</a:t>
            </a:r>
            <a:r>
              <a:rPr lang="ru-RU" altLang="en-US" sz="2600" dirty="0"/>
              <a:t>		</a:t>
            </a:r>
            <a:r>
              <a:rPr lang="ru-RU" altLang="en-US" sz="2600" dirty="0" smtClean="0"/>
              <a:t>что </a:t>
            </a:r>
            <a:r>
              <a:rPr lang="ru-RU" altLang="en-US" sz="2600" dirty="0"/>
              <a:t>встал в ночи, под лютни глас и флейты,</a:t>
            </a:r>
          </a:p>
          <a:p>
            <a:pPr>
              <a:buFontTx/>
              <a:buNone/>
            </a:pPr>
            <a:r>
              <a:rPr lang="ru-RU" altLang="en-US" sz="2600" dirty="0"/>
              <a:t>И рек, бокал в руке моей увидев</a:t>
            </a:r>
            <a:r>
              <a:rPr lang="ru-RU" altLang="en-US" sz="2600" dirty="0" smtClean="0"/>
              <a:t>:</a:t>
            </a:r>
            <a:r>
              <a:rPr lang="ru-RU" altLang="en-US" sz="2600" dirty="0"/>
              <a:t>	</a:t>
            </a:r>
            <a:r>
              <a:rPr lang="ru-RU" altLang="en-US" sz="2600" dirty="0" smtClean="0"/>
              <a:t>«</a:t>
            </a:r>
            <a:r>
              <a:rPr lang="ru-RU" altLang="en-US" sz="2600" dirty="0"/>
              <a:t>Из уст моих кровь винограда пей ты!» </a:t>
            </a:r>
          </a:p>
          <a:p>
            <a:pPr>
              <a:buFontTx/>
              <a:buNone/>
            </a:pPr>
            <a:r>
              <a:rPr lang="ru-RU" altLang="en-US" sz="2600" dirty="0"/>
              <a:t>А месяц был - как на плаще </a:t>
            </a:r>
            <a:r>
              <a:rPr lang="ru-RU" altLang="en-US" sz="2600" dirty="0" smtClean="0"/>
              <a:t>рассвета</a:t>
            </a:r>
            <a:r>
              <a:rPr lang="ru-RU" altLang="en-US" sz="2600" dirty="0"/>
              <a:t>	</a:t>
            </a:r>
            <a:r>
              <a:rPr lang="ru-RU" altLang="en-US" sz="2600" dirty="0" smtClean="0"/>
              <a:t>златая </a:t>
            </a:r>
            <a:r>
              <a:rPr lang="ru-RU" altLang="en-US" sz="2600" dirty="0"/>
              <a:t>буква «йод» в начале бейта.</a:t>
            </a:r>
          </a:p>
          <a:p>
            <a:pPr algn="r">
              <a:buFontTx/>
              <a:buNone/>
            </a:pPr>
            <a:endParaRPr lang="ru-RU" altLang="en-US" sz="1200" i="1" dirty="0"/>
          </a:p>
          <a:p>
            <a:pPr algn="r">
              <a:buFontTx/>
              <a:buNone/>
            </a:pPr>
            <a:r>
              <a:rPr lang="ru-RU" altLang="en-US" sz="2000" i="1" dirty="0"/>
              <a:t>Перевод Шломо Крола</a:t>
            </a:r>
          </a:p>
        </p:txBody>
      </p:sp>
    </p:spTree>
    <p:extLst>
      <p:ext uri="{BB962C8B-B14F-4D97-AF65-F5344CB8AC3E}">
        <p14:creationId xmlns:p14="http://schemas.microsoft.com/office/powerpoint/2010/main" val="35243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186" y="-508"/>
            <a:ext cx="9720072" cy="1499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/>
              <a:t>Моше ибн эзра</a:t>
            </a:r>
            <a:br>
              <a:rPr lang="ru-RU" sz="4400" b="1" dirty="0"/>
            </a:br>
            <a:r>
              <a:rPr lang="ru-RU" sz="2400" b="1" dirty="0"/>
              <a:t>(1055, Гранада –</a:t>
            </a:r>
            <a:r>
              <a:rPr lang="ru-RU" sz="2400" b="1" dirty="0" smtClean="0"/>
              <a:t>1138, </a:t>
            </a:r>
            <a:r>
              <a:rPr lang="ru-RU" sz="2400" b="1" dirty="0"/>
              <a:t>Кастилия)</a:t>
            </a:r>
            <a:endParaRPr lang="ru-RU" altLang="en-US" sz="2400" i="1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286" y="1600200"/>
            <a:ext cx="11596914" cy="4852988"/>
          </a:xfrm>
        </p:spPr>
        <p:txBody>
          <a:bodyPr>
            <a:normAutofit fontScale="32500" lnSpcReduction="20000"/>
          </a:bodyPr>
          <a:lstStyle/>
          <a:p>
            <a:pPr algn="r" rtl="1">
              <a:lnSpc>
                <a:spcPct val="80000"/>
              </a:lnSpc>
              <a:buFontTx/>
              <a:buNone/>
            </a:pPr>
            <a:r>
              <a:rPr lang="ru-RU" altLang="en-US" sz="2400" dirty="0" smtClean="0"/>
              <a:t>	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ru-RU" altLang="en-US" sz="2400" dirty="0" smtClean="0"/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ru-RU" altLang="en-US" sz="2400" dirty="0" smtClean="0"/>
              <a:t>				</a:t>
            </a:r>
            <a:r>
              <a:rPr lang="he-IL" altLang="en-US" sz="111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צְבִיָּה </a:t>
            </a:r>
            <a:r>
              <a:rPr lang="he-IL" altLang="en-US" sz="111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אַט עֲלֵי תוֹשָׁב</a:t>
            </a:r>
            <a:r>
              <a:rPr lang="ru-RU" altLang="en-US" sz="111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altLang="en-US" sz="111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וְאַל-נָא </a:t>
            </a:r>
            <a:r>
              <a:rPr lang="he-IL" altLang="en-US" sz="111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תִרְצְחִי הֵלֶךְ</a:t>
            </a: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he-IL" altLang="en-US" sz="111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ru-RU" altLang="en-US" sz="111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	</a:t>
            </a:r>
            <a:r>
              <a:rPr lang="he-IL" altLang="en-US" sz="111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בְּשָׁדַיִם </a:t>
            </a:r>
            <a:r>
              <a:rPr lang="he-IL" altLang="en-US" sz="111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כְּמוֹ חִצִּים </a:t>
            </a:r>
            <a:r>
              <a:rPr lang="ru-RU" altLang="en-US" sz="111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altLang="en-US" sz="111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בְּפִיהֶם </a:t>
            </a:r>
            <a:r>
              <a:rPr lang="he-IL" altLang="en-US" sz="111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מִדְּבַשׁ הֵלֶךְ.</a:t>
            </a:r>
            <a:endParaRPr lang="ru-RU" altLang="en-US" sz="11100" dirty="0">
              <a:solidFill>
                <a:srgbClr val="FFC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endParaRPr lang="ru-RU" altLang="en-US" sz="1400" dirty="0"/>
          </a:p>
          <a:p>
            <a:pPr>
              <a:buFontTx/>
              <a:buNone/>
            </a:pPr>
            <a:r>
              <a:rPr lang="ru-RU" altLang="en-US" sz="2400" dirty="0"/>
              <a:t>	</a:t>
            </a:r>
            <a:r>
              <a:rPr lang="ru-RU" altLang="en-US" sz="2400" dirty="0" smtClean="0"/>
              <a:t>	</a:t>
            </a:r>
          </a:p>
          <a:p>
            <a:pPr>
              <a:buFontTx/>
              <a:buNone/>
            </a:pPr>
            <a:r>
              <a:rPr lang="ru-RU" altLang="en-US" sz="2400" dirty="0"/>
              <a:t>	</a:t>
            </a:r>
            <a:r>
              <a:rPr lang="ru-RU" altLang="en-US" sz="2400" dirty="0" smtClean="0"/>
              <a:t>	</a:t>
            </a:r>
            <a:r>
              <a:rPr lang="ru-RU" altLang="en-US" sz="8600" dirty="0" smtClean="0"/>
              <a:t>Лань</a:t>
            </a:r>
            <a:r>
              <a:rPr lang="ru-RU" altLang="en-US" sz="8600" dirty="0"/>
              <a:t>, пощади живущего оседло, </a:t>
            </a:r>
            <a:r>
              <a:rPr lang="ru-RU" altLang="en-US" sz="8600" dirty="0" smtClean="0"/>
              <a:t> прошу</a:t>
            </a:r>
            <a:r>
              <a:rPr lang="ru-RU" altLang="en-US" sz="8600" dirty="0"/>
              <a:t>, и не убий скитальца</a:t>
            </a:r>
            <a:r>
              <a:rPr lang="ru-RU" altLang="en-US" sz="8600" baseline="75000" dirty="0">
                <a:hlinkClick r:id="" action="ppaction://noaction"/>
              </a:rPr>
              <a:t>[1]</a:t>
            </a:r>
            <a:endParaRPr lang="ru-RU" altLang="en-US" sz="8600" baseline="75000" dirty="0"/>
          </a:p>
          <a:p>
            <a:pPr>
              <a:buFontTx/>
              <a:buNone/>
            </a:pPr>
            <a:r>
              <a:rPr lang="ru-RU" altLang="en-US" sz="8600" dirty="0"/>
              <a:t>	</a:t>
            </a:r>
            <a:r>
              <a:rPr lang="ru-RU" altLang="en-US" sz="8600" dirty="0" smtClean="0"/>
              <a:t>	Грудями </a:t>
            </a:r>
            <a:r>
              <a:rPr lang="ru-RU" altLang="en-US" sz="8600" dirty="0"/>
              <a:t>словно стрелами, </a:t>
            </a:r>
            <a:r>
              <a:rPr lang="ru-RU" altLang="en-US" sz="8600" dirty="0" smtClean="0"/>
              <a:t> в </a:t>
            </a:r>
            <a:r>
              <a:rPr lang="ru-RU" altLang="en-US" sz="8600" dirty="0"/>
              <a:t>наконечниках которых меда струя</a:t>
            </a:r>
            <a:r>
              <a:rPr lang="ru-RU" altLang="en-US" sz="8600" baseline="75000" dirty="0">
                <a:hlinkClick r:id="" action="ppaction://noaction"/>
              </a:rPr>
              <a:t>[2]</a:t>
            </a:r>
            <a:endParaRPr lang="ru-RU" altLang="en-US" sz="8600" baseline="75000" dirty="0"/>
          </a:p>
          <a:p>
            <a:pPr>
              <a:buFontTx/>
              <a:buNone/>
            </a:pPr>
            <a:endParaRPr lang="ru-RU" altLang="en-US" sz="1200" dirty="0"/>
          </a:p>
          <a:p>
            <a:pPr>
              <a:buFontTx/>
              <a:buNone/>
            </a:pPr>
            <a:endParaRPr lang="ru-RU" altLang="en-US" sz="1200" dirty="0"/>
          </a:p>
          <a:p>
            <a:pPr>
              <a:buFontTx/>
              <a:buNone/>
            </a:pPr>
            <a:endParaRPr lang="ru-RU" altLang="en-US" sz="1200" dirty="0"/>
          </a:p>
          <a:p>
            <a:pPr>
              <a:buFontTx/>
              <a:buNone/>
            </a:pPr>
            <a:r>
              <a:rPr lang="ru-RU" altLang="en-US" sz="6200" dirty="0" smtClean="0">
                <a:hlinkClick r:id="" action="ppaction://noaction"/>
              </a:rPr>
              <a:t>[</a:t>
            </a:r>
            <a:r>
              <a:rPr lang="ru-RU" altLang="en-US" sz="6200" dirty="0">
                <a:hlinkClick r:id="" action="ppaction://noaction"/>
              </a:rPr>
              <a:t>1]</a:t>
            </a:r>
            <a:r>
              <a:rPr lang="ru-RU" altLang="en-US" sz="6200" dirty="0"/>
              <a:t> См. 2 Царств 12, 4: «И пришел к богатому человеку </a:t>
            </a:r>
            <a:r>
              <a:rPr lang="ru-RU" altLang="en-US" sz="6200" b="1" dirty="0">
                <a:solidFill>
                  <a:schemeClr val="folHlink"/>
                </a:solidFill>
              </a:rPr>
              <a:t>странник</a:t>
            </a:r>
            <a:r>
              <a:rPr lang="ru-RU" altLang="en-US" sz="6200" dirty="0"/>
              <a:t>...»</a:t>
            </a:r>
            <a:endParaRPr lang="ru-RU" altLang="en-US" sz="6200" dirty="0">
              <a:hlinkClick r:id="" action="ppaction://noaction"/>
            </a:endParaRPr>
          </a:p>
          <a:p>
            <a:pPr>
              <a:buFontTx/>
              <a:buNone/>
            </a:pPr>
            <a:r>
              <a:rPr lang="ru-RU" altLang="en-US" sz="6200" dirty="0">
                <a:hlinkClick r:id="" action="ppaction://noaction"/>
              </a:rPr>
              <a:t>[2]</a:t>
            </a:r>
            <a:r>
              <a:rPr lang="ru-RU" altLang="en-US" sz="6200" dirty="0"/>
              <a:t> См. 1 Царств 14, 26: «И вошел народ в лес, говоря: вот </a:t>
            </a:r>
            <a:r>
              <a:rPr lang="ru-RU" altLang="en-US" sz="6200" b="1" dirty="0">
                <a:solidFill>
                  <a:schemeClr val="folHlink"/>
                </a:solidFill>
              </a:rPr>
              <a:t>струя меда</a:t>
            </a:r>
            <a:r>
              <a:rPr lang="ru-RU" altLang="en-US" sz="6200" dirty="0"/>
              <a:t>...»</a:t>
            </a:r>
          </a:p>
        </p:txBody>
      </p:sp>
    </p:spTree>
    <p:extLst>
      <p:ext uri="{BB962C8B-B14F-4D97-AF65-F5344CB8AC3E}">
        <p14:creationId xmlns:p14="http://schemas.microsoft.com/office/powerpoint/2010/main" val="1476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15888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/>
              <a:t>Моше ибн эзра</a:t>
            </a: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2400" b="1" dirty="0"/>
              <a:t>(1055, Гранада –1138, Кастилия)</a:t>
            </a:r>
            <a:endParaRPr lang="ru-RU" altLang="en-US" sz="2400" i="1" dirty="0"/>
          </a:p>
        </p:txBody>
      </p:sp>
      <p:graphicFrame>
        <p:nvGraphicFramePr>
          <p:cNvPr id="16411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007844"/>
              </p:ext>
            </p:extLst>
          </p:nvPr>
        </p:nvGraphicFramePr>
        <p:xfrm>
          <a:off x="609599" y="1563688"/>
          <a:ext cx="11248571" cy="5562600"/>
        </p:xfrm>
        <a:graphic>
          <a:graphicData uri="http://schemas.openxmlformats.org/drawingml/2006/table">
            <a:tbl>
              <a:tblPr/>
              <a:tblGrid>
                <a:gridCol w="7498359"/>
                <a:gridCol w="3750212"/>
              </a:tblGrid>
              <a:tr h="50548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Грудь красотки нощно обнимай,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 прелестницы денно целуй.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Прогони всех соперников, что советуют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Каждый свое, я скажу тебе прямо: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Жизнь невозможна без прекрасных созданий,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 похищены были из Эдема, чтобы поражать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Живых, ибо нет человека, неподвластного страсти.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Возлей радость и ликование на сердце свое,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Пей под журчание бурдюка благоуханное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Вино, внимая голосу лютни, голубя и соловья,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Танцуй, веселись, хлопай в ладоши,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Пьяней и в дверь к милой лани стучись, –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דַּדֵּי יְפַת תֹּאַר לַיִל חֲבֹק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וּשְׂפַת יְפַת מַרְאֶה יוֹמָם נְשֹק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וּגְעַר בְּכָל מֵרִיב יוֹעֵץ לְפִי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דַרְכּוֹ, וְקַח יֹשֶׁר נִמְצָא בְּפִי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אֵין הַחֲיוֹת רַק עִם יַלְדֵי יֳפִי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כִּי גֻנְּבוּ מֵעֵדֶן לַעֲשֹׁק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חַיִּים, וְאֵין אִישׁ חַי לֹא יַחֲשֹׁק.</a:t>
                      </a:r>
                      <a:endParaRPr kumimoji="0" lang="ru-R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נַסֵּךְ לְבָבְךָ בִּשְׂמָחוֹת וְשִׂישׂ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וּשְׁתֵה עֲלֵי יֵבֶל נֵבֶל עֲסִיס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יַיִן, וְקוֹל נֵבֶל עִם תֹּר וְסִיס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וּרְקֹד וְגִיל גַּם כַּף עַל כַּף סְפֹק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וּשְׁכַר וְדֶלֶת יַעְלַת חֵן דְּפֹק.</a:t>
                      </a:r>
                      <a:endParaRPr kumimoji="0" lang="ru-R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2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19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862734"/>
              </p:ext>
            </p:extLst>
          </p:nvPr>
        </p:nvGraphicFramePr>
        <p:xfrm>
          <a:off x="580570" y="260350"/>
          <a:ext cx="11408229" cy="6314621"/>
        </p:xfrm>
        <a:graphic>
          <a:graphicData uri="http://schemas.openxmlformats.org/drawingml/2006/table">
            <a:tbl>
              <a:tblPr/>
              <a:tblGrid>
                <a:gridCol w="8403773"/>
                <a:gridCol w="3004456"/>
              </a:tblGrid>
              <a:tr h="63146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Вот радость мира – возьми от нее свою долю!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от овна вручения полагается часть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Вождям народа</a:t>
                      </a:r>
                      <a:r>
                        <a:rPr kumimoji="0" lang="ru-RU" altLang="en-US" sz="2400" b="0" i="0" u="none" strike="noStrike" cap="none" normalizeH="0" baseline="7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" action="ppaction://noaction"/>
                        </a:rPr>
                        <a:t>[1]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так и эта часть – по праву твоя.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медли уст нектар отведать,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предвкушении своей законной доли – груди и бедра</a:t>
                      </a:r>
                      <a:r>
                        <a:rPr kumimoji="0" lang="ru-RU" altLang="en-US" sz="2400" b="0" i="0" u="none" strike="noStrike" cap="none" normalizeH="0" baseline="7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" action="ppaction://noaction"/>
                        </a:rPr>
                        <a:t>[2]</a:t>
                      </a:r>
                      <a:r>
                        <a:rPr kumimoji="0" lang="ru-RU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ru-RU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" action="ppaction://noaction"/>
                        </a:rPr>
                        <a:t>[1]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Исход 29, 26-28: «И возьми 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грудь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от 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овна 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вручения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который для Аарона, и принеси ее, потрясая перед лицем Господним; и это будет 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твоя доля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И освяти 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грудь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приношения, которая потрясаема была, и 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бедро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возношения, которое было возносимо, от овна вручения, который для Аарона и для сынов его.»</a:t>
                      </a:r>
                      <a:endParaRPr kumimoji="0" lang="ru-R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" action="ppaction://noaction"/>
                        </a:rPr>
                        <a:t>[2]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Левит 10, 14: «И 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грудь</a:t>
                      </a:r>
                      <a:r>
                        <a:rPr kumimoji="0" lang="ru-R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потрясания и 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бедро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возношения ешьте...ибо это 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законная доля твоя</a:t>
                      </a:r>
                      <a:r>
                        <a:rPr kumimoji="0" lang="ru-R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...»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1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זֶה הוּא נְעִים תֵּבֵל קַח חֶלְקְךָ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מֶנּוּ כְּאֵיל מִלֻּאִים חָקְךָ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שִׂימָה מְנַת רָאשֵי עָם צִדְקְךָ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אַל תֶּחֱשֶׁה לִמְצֹץ שָׂפָה וְרֹק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3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עַד תֶאֱחֹז חָקְךָ חָזֶה וְשׁוֹק.</a:t>
                      </a:r>
                      <a:endParaRPr kumimoji="0" lang="ru-RU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David" panose="020E0502060401010101" pitchFamily="34" charset="-79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5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872" y="-116114"/>
            <a:ext cx="9720072" cy="1499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900" dirty="0" smtClean="0"/>
              <a:t>Йехуда ха-леви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altLang="en-US" sz="2700" dirty="0"/>
              <a:t>1075, Тудела-1141, Земля Израиля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38514"/>
            <a:ext cx="10688901" cy="5167086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he-IL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לִבִּי בְמִזְרָח וְאָנֹכִי בְּסוֹף מַעֲרָב </a:t>
            </a:r>
            <a:r>
              <a:rPr lang="en-US" sz="33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ru-RU" sz="33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sz="33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אֵיךְ </a:t>
            </a:r>
            <a:r>
              <a:rPr lang="he-IL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אֶטְעֲמָה אֶת אֲשֶׁר אֹכַל וְאֵיךְ יֶעֱרַב</a:t>
            </a:r>
            <a:r>
              <a:rPr lang="en-US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 algn="r" rtl="1"/>
            <a:r>
              <a:rPr lang="he-IL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אֵיכָה אֲשַׁלֵּם נְדָרַי וֶאֱסָרַי</a:t>
            </a:r>
            <a:r>
              <a:rPr lang="en-US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33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בְּעוֹד</a:t>
            </a:r>
            <a:r>
              <a:rPr lang="ru-RU" sz="33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sz="33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צִיּוֹן </a:t>
            </a:r>
            <a:r>
              <a:rPr lang="he-IL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בְּחֶבֶל אֱדוֹם וַאְנִי בְּכֶבֶל עֲרָב</a:t>
            </a:r>
            <a:r>
              <a:rPr lang="en-US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 algn="r" rtl="1"/>
            <a:r>
              <a:rPr lang="he-IL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יִקַל בְּעֵינַי עֲזֹב כָּל טוּב סְפָרַד</a:t>
            </a:r>
            <a:r>
              <a:rPr lang="en-US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33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כְּמוֹ</a:t>
            </a:r>
            <a:r>
              <a:rPr lang="ru-RU" sz="33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sz="33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יֵקַר </a:t>
            </a:r>
            <a:r>
              <a:rPr lang="he-IL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בְּעֵינַי רְאוֹת עַפְרוֹת דְּבִיר נֶחֱרָב</a:t>
            </a:r>
            <a:r>
              <a:rPr lang="en-US" sz="33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dirty="0" smtClean="0"/>
              <a:t>Моя </a:t>
            </a:r>
            <a:r>
              <a:rPr lang="ru-RU" sz="2800" dirty="0"/>
              <a:t>душа на востоке – я в закатной стране.</a:t>
            </a:r>
            <a:br>
              <a:rPr lang="ru-RU" sz="2800" dirty="0"/>
            </a:br>
            <a:r>
              <a:rPr lang="ru-RU" sz="2800" dirty="0"/>
              <a:t>Найду ли вкус я в еде и наслажденье в вине</a:t>
            </a:r>
            <a:r>
              <a:rPr lang="ru-RU" sz="2800" dirty="0" smtClean="0"/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И </a:t>
            </a:r>
            <a:r>
              <a:rPr lang="ru-RU" sz="2800" dirty="0"/>
              <a:t>как обеты мои смогу исполнить, когда</a:t>
            </a:r>
            <a:br>
              <a:rPr lang="ru-RU" sz="2800" dirty="0"/>
            </a:br>
            <a:r>
              <a:rPr lang="ru-RU" sz="2800" dirty="0"/>
              <a:t>Раб Идумеев – Сион, Араба узы – на мне</a:t>
            </a:r>
            <a:r>
              <a:rPr lang="ru-RU" sz="2800" dirty="0" smtClean="0"/>
              <a:t>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 err="1"/>
              <a:t>Презрел</a:t>
            </a:r>
            <a:r>
              <a:rPr lang="en-US" sz="2800" dirty="0"/>
              <a:t> </a:t>
            </a:r>
            <a:r>
              <a:rPr lang="en-US" sz="2800" dirty="0" err="1"/>
              <a:t>бы</a:t>
            </a:r>
            <a:r>
              <a:rPr lang="en-US" sz="2800" dirty="0"/>
              <a:t> я </a:t>
            </a:r>
            <a:r>
              <a:rPr lang="en-US" sz="2800" dirty="0" err="1"/>
              <a:t>все</a:t>
            </a:r>
            <a:r>
              <a:rPr lang="en-US" sz="2800" dirty="0"/>
              <a:t> </a:t>
            </a:r>
            <a:r>
              <a:rPr lang="en-US" sz="2800" dirty="0" err="1"/>
              <a:t>сокровища</a:t>
            </a:r>
            <a:r>
              <a:rPr lang="en-US" sz="2800" dirty="0"/>
              <a:t> </a:t>
            </a:r>
            <a:r>
              <a:rPr lang="en-US" sz="2800" dirty="0" err="1"/>
              <a:t>Испании</a:t>
            </a:r>
            <a:r>
              <a:rPr lang="en-US" sz="2800" dirty="0"/>
              <a:t>, </a:t>
            </a:r>
            <a:r>
              <a:rPr lang="en-US" sz="2800" dirty="0" err="1"/>
              <a:t>коль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Узрел</a:t>
            </a:r>
            <a:r>
              <a:rPr lang="en-US" sz="2800" dirty="0"/>
              <a:t> </a:t>
            </a:r>
            <a:r>
              <a:rPr lang="en-US" sz="2800" dirty="0" err="1"/>
              <a:t>бы</a:t>
            </a:r>
            <a:r>
              <a:rPr lang="en-US" sz="2800" dirty="0"/>
              <a:t> </a:t>
            </a:r>
            <a:r>
              <a:rPr lang="en-US" sz="2800" dirty="0" err="1"/>
              <a:t>пепел</a:t>
            </a:r>
            <a:r>
              <a:rPr lang="en-US" sz="2800" dirty="0"/>
              <a:t> </a:t>
            </a:r>
            <a:r>
              <a:rPr lang="en-US" sz="2800" dirty="0" err="1"/>
              <a:t>святыни</a:t>
            </a:r>
            <a:r>
              <a:rPr lang="en-US" sz="2800" dirty="0"/>
              <a:t>, </a:t>
            </a:r>
            <a:r>
              <a:rPr lang="en-US" sz="2800" dirty="0" err="1"/>
              <a:t>что</a:t>
            </a:r>
            <a:r>
              <a:rPr lang="en-US" sz="2800" dirty="0"/>
              <a:t> </a:t>
            </a:r>
            <a:r>
              <a:rPr lang="en-US" sz="2800" dirty="0" err="1"/>
              <a:t>сгорела</a:t>
            </a:r>
            <a:r>
              <a:rPr lang="en-US" sz="2800" dirty="0"/>
              <a:t> в </a:t>
            </a:r>
            <a:r>
              <a:rPr lang="en-US" sz="2800" dirty="0" err="1"/>
              <a:t>огне</a:t>
            </a:r>
            <a:r>
              <a:rPr lang="en-US" sz="2800" dirty="0"/>
              <a:t>.</a:t>
            </a:r>
            <a:endParaRPr lang="en-US" sz="2800" b="1" dirty="0"/>
          </a:p>
          <a:p>
            <a:pPr algn="r" rtl="1"/>
            <a:r>
              <a:rPr lang="ru-RU" i="1" dirty="0"/>
              <a:t> </a:t>
            </a:r>
            <a:r>
              <a:rPr lang="ru-RU" sz="2000" i="1" dirty="0" smtClean="0"/>
              <a:t>Перевод </a:t>
            </a:r>
            <a:r>
              <a:rPr lang="ru-RU" sz="2000" i="1" dirty="0"/>
              <a:t>Шломо Крола</a:t>
            </a:r>
            <a:endParaRPr lang="en-US" sz="2000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75772"/>
            <a:ext cx="10238958" cy="676365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>
                <a:solidFill>
                  <a:srgbClr val="FFC000"/>
                </a:solidFill>
              </a:rPr>
              <a:t>Абд-ар-Рахман, кордовский эмир, ум. 788</a:t>
            </a:r>
            <a:endParaRPr lang="en-US" sz="3000" dirty="0">
              <a:solidFill>
                <a:srgbClr val="FFC000"/>
              </a:solidFill>
            </a:endParaRPr>
          </a:p>
          <a:p>
            <a:r>
              <a:rPr lang="ru-RU" dirty="0"/>
              <a:t> </a:t>
            </a:r>
            <a:endParaRPr lang="en-US" dirty="0"/>
          </a:p>
          <a:p>
            <a:r>
              <a:rPr lang="ru-RU" sz="2600" dirty="0"/>
              <a:t>Примчавшись на родину, всадник, ты сердцу от бренного тела </a:t>
            </a:r>
            <a:endParaRPr lang="en-US" sz="2600" dirty="0"/>
          </a:p>
          <a:p>
            <a:r>
              <a:rPr lang="ru-RU" sz="2600" dirty="0"/>
              <a:t>Привет передай непременно!</a:t>
            </a:r>
            <a:endParaRPr lang="en-US" sz="2600" dirty="0"/>
          </a:p>
          <a:p>
            <a:r>
              <a:rPr lang="ru-RU" sz="2600" dirty="0"/>
              <a:t> </a:t>
            </a:r>
            <a:endParaRPr lang="en-US" sz="2600" dirty="0"/>
          </a:p>
          <a:p>
            <a:r>
              <a:rPr lang="ru-RU" sz="2600" dirty="0"/>
              <a:t>Я западу тело доверил, востоку оставил я сердце</a:t>
            </a:r>
            <a:endParaRPr lang="en-US" sz="2600" dirty="0"/>
          </a:p>
          <a:p>
            <a:r>
              <a:rPr lang="ru-RU" sz="2600" dirty="0"/>
              <a:t>И все, что для сердца священно.</a:t>
            </a:r>
            <a:endParaRPr lang="en-US" sz="2600" dirty="0"/>
          </a:p>
          <a:p>
            <a:r>
              <a:rPr lang="ru-RU" sz="2600" dirty="0"/>
              <a:t> </a:t>
            </a:r>
            <a:endParaRPr lang="en-US" sz="2600" dirty="0"/>
          </a:p>
          <a:p>
            <a:r>
              <a:rPr lang="ru-RU" sz="2600" dirty="0"/>
              <a:t>От близких отвергнутый роком, в разлуке очей не смыкая,</a:t>
            </a:r>
            <a:endParaRPr lang="en-US" sz="2600" dirty="0"/>
          </a:p>
          <a:p>
            <a:r>
              <a:rPr lang="ru-RU" sz="2600" dirty="0"/>
              <a:t>Терзаюсь я нощно и денно.</a:t>
            </a:r>
            <a:endParaRPr lang="en-US" sz="2600" dirty="0"/>
          </a:p>
          <a:p>
            <a:r>
              <a:rPr lang="ru-RU" sz="2600" dirty="0"/>
              <a:t> </a:t>
            </a:r>
            <a:endParaRPr lang="en-US" sz="2600" dirty="0"/>
          </a:p>
          <a:p>
            <a:r>
              <a:rPr lang="ru-RU" sz="2600" dirty="0"/>
              <a:t>Господь разделил наши души. Но если захочет Всевышний,</a:t>
            </a:r>
            <a:endParaRPr lang="en-US" sz="2600" dirty="0"/>
          </a:p>
          <a:p>
            <a:r>
              <a:rPr lang="ru-RU" sz="2600" dirty="0"/>
              <a:t>Мы встречи дождемся смиренно.</a:t>
            </a:r>
            <a:endParaRPr lang="en-US" sz="2600" dirty="0"/>
          </a:p>
          <a:p>
            <a:r>
              <a:rPr lang="ru-RU" dirty="0"/>
              <a:t> </a:t>
            </a:r>
            <a:endParaRPr lang="en-US" dirty="0"/>
          </a:p>
          <a:p>
            <a:pPr algn="r"/>
            <a:r>
              <a:rPr lang="ru-RU" i="1" dirty="0"/>
              <a:t>Пер. В. Потаповой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872" y="-116114"/>
            <a:ext cx="9720072" cy="14996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900" dirty="0" smtClean="0"/>
              <a:t>Йехуда ха-леви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altLang="en-US" sz="2700" dirty="0"/>
              <a:t>1075, Тудела-1141, Земля Израиля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4" y="1538514"/>
            <a:ext cx="11756572" cy="5167086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he-IL" sz="2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יְפֵה נוֹף מְשׂוֹשׂ תֵּבֵל קִרְיָה לְמֶלֶךְ רָב 		</a:t>
            </a:r>
            <a:r>
              <a:rPr lang="he-IL" sz="2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לְ</a:t>
            </a:r>
            <a:r>
              <a:rPr lang="he-IL" altLang="en-US" sz="2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ךָ</a:t>
            </a:r>
            <a:r>
              <a:rPr lang="he-IL" sz="2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נִכְסְפָה נַפְשִׁי מִפַּאֲתֵי מַעְרָב </a:t>
            </a:r>
            <a:endParaRPr lang="en-US" sz="2800" dirty="0" smtClean="0">
              <a:solidFill>
                <a:srgbClr val="FFC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הֲמוֹן </a:t>
            </a:r>
            <a:r>
              <a:rPr lang="he-IL" sz="28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רַחֲמַי נִכְמָר כִּי אֶזְכְּרָה קֶדֶם 		כְּבוֹדֵךְ אֲשֶׁר גָּלָה וְנָוֵךְ אֲשֶׁר חָרָב </a:t>
            </a:r>
            <a:endParaRPr lang="en-US" sz="2800" dirty="0">
              <a:solidFill>
                <a:srgbClr val="FFC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8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וּמִי יִתְּנֵנִי עַל כַּנְפֵי נְשָׁרִים, עַד 		</a:t>
            </a:r>
            <a:r>
              <a:rPr lang="ru-RU" sz="2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sz="2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אֲרַוֶּה </a:t>
            </a:r>
            <a:r>
              <a:rPr lang="he-IL" sz="28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בְדִמְעָתִי עֲפָרֵך וְיִתְעָרָב </a:t>
            </a:r>
            <a:endParaRPr lang="en-US" sz="2800" dirty="0">
              <a:solidFill>
                <a:srgbClr val="FFC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8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דְּרַשְׁתִּיךְ, וְאִם מַלְכֵּךְ אֵין בָּךְ וְאִם בִּמְקוֹם 	צְרִי גִּלְעֲדֵך - נָחָשׁ שָׂרָף וְגַם עַקְרָב </a:t>
            </a:r>
            <a:endParaRPr lang="en-US" sz="2800" dirty="0">
              <a:solidFill>
                <a:srgbClr val="FFC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8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הֲלֹא אֶת אֲבָנַיִךְ אֲחוֹנֵן וְאֶשָּׁקֵם 		</a:t>
            </a:r>
            <a:r>
              <a:rPr lang="ru-RU" sz="2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</a:t>
            </a:r>
            <a:r>
              <a:rPr lang="he-IL" sz="28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וְטַעַם </a:t>
            </a:r>
            <a:r>
              <a:rPr lang="he-IL" sz="2800" dirty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רְגָבַיִךְ לְפִי מִדְּבַשׁ יֶעְרָב</a:t>
            </a:r>
            <a:endParaRPr lang="en-US" sz="2800" dirty="0">
              <a:solidFill>
                <a:srgbClr val="FFC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И</a:t>
            </a:r>
            <a:r>
              <a:rPr lang="ru-RU" sz="2400" dirty="0" smtClean="0"/>
              <a:t>сполненный </a:t>
            </a:r>
            <a:r>
              <a:rPr lang="ru-RU" sz="2400" dirty="0"/>
              <a:t>прелести, краса земель, град царя, </a:t>
            </a:r>
            <a:r>
              <a:rPr lang="ru-RU" sz="2400" dirty="0" smtClean="0"/>
              <a:t>его </a:t>
            </a:r>
            <a:r>
              <a:rPr lang="ru-RU" sz="2400" dirty="0"/>
              <a:t>я взалкал душой, от запада, чрез моря! </a:t>
            </a:r>
            <a:br>
              <a:rPr lang="ru-RU" sz="2400" dirty="0"/>
            </a:br>
            <a:r>
              <a:rPr lang="ru-RU" sz="2400" dirty="0"/>
              <a:t>И жалости полон я о славе минувших дней, </a:t>
            </a:r>
            <a:r>
              <a:rPr lang="ru-RU" sz="2400" dirty="0" smtClean="0"/>
              <a:t>грущу </a:t>
            </a:r>
            <a:r>
              <a:rPr lang="ru-RU" sz="2400" dirty="0"/>
              <a:t>об изгнаньи, о гибели алтаря. </a:t>
            </a:r>
            <a:br>
              <a:rPr lang="ru-RU" sz="2400" dirty="0"/>
            </a:br>
            <a:r>
              <a:rPr lang="ru-RU" sz="2400" dirty="0"/>
              <a:t>Я прах напоил бы твой горькой слезой, когда </a:t>
            </a:r>
            <a:r>
              <a:rPr lang="ru-RU" sz="2400" dirty="0" smtClean="0"/>
              <a:t>умел </a:t>
            </a:r>
            <a:r>
              <a:rPr lang="ru-RU" sz="2400" dirty="0"/>
              <a:t>бы достичь тебя, на крыльях орлов паря! </a:t>
            </a:r>
            <a:br>
              <a:rPr lang="ru-RU" sz="2400" dirty="0"/>
            </a:br>
            <a:r>
              <a:rPr lang="ru-RU" sz="2400" dirty="0"/>
              <a:t>Радею о граде я, что днесь в запустении, </a:t>
            </a:r>
            <a:r>
              <a:rPr lang="ru-RU" sz="2400" dirty="0" smtClean="0"/>
              <a:t>дом </a:t>
            </a:r>
            <a:r>
              <a:rPr lang="ru-RU" sz="2400" dirty="0"/>
              <a:t>царский, где змеи лишь кишат, в нем пути торя. </a:t>
            </a:r>
            <a:br>
              <a:rPr lang="ru-RU" sz="2400" dirty="0"/>
            </a:br>
            <a:r>
              <a:rPr lang="ru-RU" sz="2400" dirty="0"/>
              <a:t>Развалины, сладостью меду подобные, </a:t>
            </a:r>
            <a:r>
              <a:rPr lang="ru-RU" sz="2400" dirty="0" smtClean="0"/>
              <a:t>ах</a:t>
            </a:r>
            <a:r>
              <a:rPr lang="ru-RU" sz="2400" dirty="0"/>
              <a:t>, как бы припал я к вам, любовью в душе горя! </a:t>
            </a:r>
            <a:endParaRPr lang="en-US" sz="2400" dirty="0"/>
          </a:p>
          <a:p>
            <a:pPr algn="r"/>
            <a:r>
              <a:rPr lang="ru-RU" i="1" dirty="0"/>
              <a:t> </a:t>
            </a:r>
            <a:r>
              <a:rPr lang="ru-RU" sz="2000" i="1" dirty="0" smtClean="0"/>
              <a:t>Перевод </a:t>
            </a:r>
            <a:r>
              <a:rPr lang="ru-RU" sz="2000" i="1" dirty="0"/>
              <a:t>Шломо </a:t>
            </a:r>
            <a:r>
              <a:rPr lang="ru-RU" sz="2000" i="1" dirty="0" smtClean="0"/>
              <a:t>Крола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19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830" y="508000"/>
            <a:ext cx="11611428" cy="5801360"/>
          </a:xfrm>
        </p:spPr>
        <p:txBody>
          <a:bodyPr>
            <a:normAutofit/>
          </a:bodyPr>
          <a:lstStyle/>
          <a:p>
            <a:r>
              <a:rPr lang="ru-RU" sz="2400" b="1" dirty="0"/>
              <a:t>й</a:t>
            </a:r>
            <a:r>
              <a:rPr lang="ru-RU" sz="2400" dirty="0"/>
              <a:t>ефе ноф месос тевель кирья лемелех </a:t>
            </a:r>
            <a:r>
              <a:rPr lang="ru-RU" sz="2400" dirty="0" smtClean="0"/>
              <a:t>рав</a:t>
            </a:r>
            <a:r>
              <a:rPr lang="en-US" sz="2400" dirty="0" smtClean="0"/>
              <a:t>	</a:t>
            </a:r>
            <a:r>
              <a:rPr lang="ru-RU" sz="2400" dirty="0" smtClean="0"/>
              <a:t>лах </a:t>
            </a:r>
            <a:r>
              <a:rPr lang="ru-RU" sz="2400" dirty="0"/>
              <a:t>нихсефа нафши мипаатей ма’рав</a:t>
            </a:r>
            <a:endParaRPr lang="en-US" sz="2400" dirty="0"/>
          </a:p>
          <a:p>
            <a:r>
              <a:rPr lang="en-US" sz="2400" b="1" dirty="0"/>
              <a:t>h</a:t>
            </a:r>
            <a:r>
              <a:rPr lang="ru-RU" sz="2400" dirty="0"/>
              <a:t>амон рахамай нихмар ки эзкера </a:t>
            </a:r>
            <a:r>
              <a:rPr lang="ru-RU" sz="2400" dirty="0" smtClean="0"/>
              <a:t>кедем</a:t>
            </a:r>
            <a:r>
              <a:rPr lang="en-US" sz="2400" dirty="0" smtClean="0"/>
              <a:t>		</a:t>
            </a:r>
            <a:r>
              <a:rPr lang="ru-RU" sz="2400" dirty="0" smtClean="0"/>
              <a:t>кеводех </a:t>
            </a:r>
            <a:r>
              <a:rPr lang="ru-RU" sz="2400" dirty="0"/>
              <a:t>ашер гала венавех ашер харав</a:t>
            </a:r>
            <a:endParaRPr lang="en-US" sz="2400" dirty="0"/>
          </a:p>
          <a:p>
            <a:r>
              <a:rPr lang="ru-RU" sz="2400" b="1" dirty="0"/>
              <a:t>у</a:t>
            </a:r>
            <a:r>
              <a:rPr lang="ru-RU" sz="2400" dirty="0"/>
              <a:t>ми йитенени ал канфей нешарим </a:t>
            </a:r>
            <a:r>
              <a:rPr lang="ru-RU" sz="2400" dirty="0" smtClean="0"/>
              <a:t>ад</a:t>
            </a:r>
            <a:r>
              <a:rPr lang="en-US" sz="2400" dirty="0" smtClean="0"/>
              <a:t>		</a:t>
            </a:r>
            <a:r>
              <a:rPr lang="ru-RU" sz="2400" dirty="0" smtClean="0"/>
              <a:t>араве </a:t>
            </a:r>
            <a:r>
              <a:rPr lang="ru-RU" sz="2400" dirty="0"/>
              <a:t>ведим’ати афарех вейитарав</a:t>
            </a:r>
            <a:endParaRPr lang="en-US" sz="2400" dirty="0"/>
          </a:p>
          <a:p>
            <a:r>
              <a:rPr lang="ru-RU" sz="2400" b="1" dirty="0"/>
              <a:t>д</a:t>
            </a:r>
            <a:r>
              <a:rPr lang="ru-RU" sz="2400" dirty="0"/>
              <a:t>ераштих веим малкех эйн бах веим </a:t>
            </a:r>
            <a:r>
              <a:rPr lang="ru-RU" sz="2400" dirty="0" smtClean="0"/>
              <a:t>бимком</a:t>
            </a:r>
            <a:r>
              <a:rPr lang="en-US" sz="2400" dirty="0" smtClean="0"/>
              <a:t>	</a:t>
            </a:r>
            <a:r>
              <a:rPr lang="ru-RU" sz="2400" dirty="0" smtClean="0"/>
              <a:t>цери </a:t>
            </a:r>
            <a:r>
              <a:rPr lang="ru-RU" sz="2400" dirty="0"/>
              <a:t>гил’ад нахаш сараф вегам акрав</a:t>
            </a:r>
            <a:endParaRPr lang="en-US" sz="2400" dirty="0"/>
          </a:p>
          <a:p>
            <a:r>
              <a:rPr lang="en-US" sz="2400" b="1" dirty="0"/>
              <a:t>h</a:t>
            </a:r>
            <a:r>
              <a:rPr lang="ru-RU" sz="2400" dirty="0"/>
              <a:t>ало эт аванаих ахонен </a:t>
            </a:r>
            <a:r>
              <a:rPr lang="ru-RU" sz="2400" dirty="0" smtClean="0"/>
              <a:t>веэшакем</a:t>
            </a:r>
            <a:r>
              <a:rPr lang="en-US" sz="2400" dirty="0" smtClean="0"/>
              <a:t>			</a:t>
            </a:r>
            <a:r>
              <a:rPr lang="ru-RU" sz="2400" dirty="0" smtClean="0"/>
              <a:t>ветаам </a:t>
            </a:r>
            <a:r>
              <a:rPr lang="ru-RU" sz="2400" dirty="0"/>
              <a:t>регаваих лефи мидваш йе’рав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4" y="3116086"/>
            <a:ext cx="5249447" cy="37419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00" y="3116086"/>
            <a:ext cx="3741914" cy="3741914"/>
          </a:xfrm>
          <a:prstGeom prst="rect">
            <a:avLst/>
          </a:prstGeom>
        </p:spPr>
      </p:pic>
      <p:pic>
        <p:nvPicPr>
          <p:cNvPr id="8" name="maureen-kiry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38256" y="5699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7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Эстетика слова в еврейской литературной традиции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252806"/>
              </p:ext>
            </p:extLst>
          </p:nvPr>
        </p:nvGraphicFramePr>
        <p:xfrm>
          <a:off x="377371" y="2286000"/>
          <a:ext cx="11364686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946"/>
                <a:gridCol w="2443369"/>
                <a:gridCol w="3495151"/>
                <a:gridCol w="1962220"/>
              </a:tblGrid>
              <a:tr h="1003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ЯЗЫК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ТЕМАТИКА</a:t>
                      </a:r>
                      <a:endParaRPr lang="en-US" dirty="0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ЭЛЛИНИСТИЧЕСКИЙ</a:t>
                      </a:r>
                      <a:r>
                        <a:rPr lang="ru-RU" sz="2000" baseline="0" dirty="0" smtClean="0"/>
                        <a:t> ПЕРИОД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греческий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греческая (трагедия, эпос)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еврейская</a:t>
                      </a:r>
                      <a:endParaRPr lang="en-US" sz="2000" dirty="0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СРЕДНИЕ</a:t>
                      </a:r>
                      <a:r>
                        <a:rPr lang="ru-RU" sz="2000" baseline="0" dirty="0" smtClean="0"/>
                        <a:t> ВЕКА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библейский иврит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арабская (поэзия, макама)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универсальная</a:t>
                      </a:r>
                      <a:endParaRPr lang="en-US" sz="2000" dirty="0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НОВОЕ ВРЕМЯ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иврит / Идиш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европейская</a:t>
                      </a:r>
                      <a:r>
                        <a:rPr lang="ru-RU" sz="2000" baseline="0" dirty="0" smtClean="0"/>
                        <a:t> (роман, баллада)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еврейская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8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1016000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dirty="0" smtClean="0"/>
              <a:t>Арабийа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870857"/>
            <a:ext cx="10958286" cy="6879772"/>
          </a:xfrm>
        </p:spPr>
        <p:txBody>
          <a:bodyPr>
            <a:normAutofit/>
          </a:bodyPr>
          <a:lstStyle/>
          <a:p>
            <a:r>
              <a:rPr lang="ru-RU" sz="2400" dirty="0"/>
              <a:t>Общину же исмаильтян Аллах наделил исключительно даром красноречия, и сформировал их природу исключительно для заботы о языке, так что превосходство их над другими народами и племенами заключается ни в чем ином, как в искусстве слова, в прозаических и поэтических </a:t>
            </a:r>
            <a:r>
              <a:rPr lang="ru-RU" sz="2400" dirty="0" smtClean="0"/>
              <a:t>сочинениях, </a:t>
            </a:r>
            <a:r>
              <a:rPr lang="ru-RU" sz="2400" dirty="0"/>
              <a:t>что в оазисах, что в пустынях, что в дни мира, что в дни войны. Как похвалялся один из их поэтов: </a:t>
            </a:r>
            <a:r>
              <a:rPr lang="ru-RU" sz="2400" i="1" dirty="0"/>
              <a:t>Язык арабский среди наречий других племен – как  весна среди остальных времен.</a:t>
            </a:r>
            <a:endParaRPr lang="en-US" sz="2400" dirty="0"/>
          </a:p>
          <a:p>
            <a:r>
              <a:rPr lang="ru-RU" sz="2400" dirty="0"/>
              <a:t>Также и Философ [Аристотель] в одном из своих посланий к Александру восхвалял их за это и советовал обратить внимание на искусность их речи, богатство их языка, искушенность их в поэзии, изобилие их стихотворных восхвалений и осуждений, мужественность их поведения и прочие присущие им качества. Эти достоинства, которые приобрели они в период язычества и зарождения ислама, только совершенствуются у них с течением времени. Их превосходство в красноречии проявляется у мужчин и у женщин, у больных, несмышленных детей и слабоумных, у чернокожих, диких бедуинов и нищих </a:t>
            </a:r>
            <a:r>
              <a:rPr lang="ru-RU" sz="2400" dirty="0" smtClean="0"/>
              <a:t>земледельцев</a:t>
            </a:r>
            <a:r>
              <a:rPr lang="en-US" sz="2400" dirty="0"/>
              <a:t>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Моше ибн Эзра, «Книга бесед и упоминаний» (1138)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072" y="348342"/>
            <a:ext cx="9720072" cy="1016000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dirty="0" smtClean="0"/>
              <a:t>ибранийа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1291771"/>
            <a:ext cx="10958286" cy="5123543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pPr>
              <a:lnSpc>
                <a:spcPct val="100000"/>
              </a:lnSpc>
            </a:pPr>
            <a:r>
              <a:rPr lang="ru-RU" sz="3600" dirty="0" smtClean="0"/>
              <a:t>Сердце </a:t>
            </a:r>
            <a:r>
              <a:rPr lang="ru-RU" sz="3600" dirty="0"/>
              <a:t>наше и душа наша скорбит, что из уст наших исчез наш священный язык, </a:t>
            </a:r>
            <a:r>
              <a:rPr lang="ru-RU" sz="3600" dirty="0" smtClean="0"/>
              <a:t>наша крепость</a:t>
            </a:r>
            <a:r>
              <a:rPr lang="ru-RU" sz="3600" dirty="0"/>
              <a:t>, так что откровения пророков и их выражения стали для нас </a:t>
            </a:r>
            <a:r>
              <a:rPr lang="ru-RU" sz="3600" dirty="0" smtClean="0"/>
              <a:t>содержанием запечатанного </a:t>
            </a:r>
            <a:r>
              <a:rPr lang="ru-RU" sz="3600" dirty="0"/>
              <a:t>письма, подобно сну наяву; ибо в странах рассеяния нашего стали </a:t>
            </a:r>
            <a:r>
              <a:rPr lang="ru-RU" sz="3600" dirty="0" smtClean="0"/>
              <a:t>мы косноязычными.</a:t>
            </a:r>
            <a:endParaRPr lang="en-US" sz="3600" dirty="0"/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Саадья Гаон, «Книга бесед и упоминаний» (</a:t>
            </a:r>
            <a:r>
              <a:rPr lang="en-US" dirty="0" smtClean="0">
                <a:solidFill>
                  <a:srgbClr val="FFC000"/>
                </a:solidFill>
              </a:rPr>
              <a:t>XII </a:t>
            </a:r>
            <a:r>
              <a:rPr lang="ru-RU" dirty="0" smtClean="0">
                <a:solidFill>
                  <a:srgbClr val="FFC000"/>
                </a:solidFill>
              </a:rPr>
              <a:t>век)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7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90400" cy="7474857"/>
          </a:xfrm>
        </p:spPr>
        <p:txBody>
          <a:bodyPr>
            <a:normAutofit fontScale="55000" lnSpcReduction="20000"/>
          </a:bodyPr>
          <a:lstStyle/>
          <a:p>
            <a:endParaRPr lang="ru-RU" sz="2400" dirty="0"/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3600" dirty="0" smtClean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 smtClean="0"/>
              <a:t>Причина</a:t>
            </a:r>
            <a:r>
              <a:rPr lang="ru-RU" sz="3600" dirty="0"/>
              <a:t>, по которой я книгу притч своих сложил,	</a:t>
            </a:r>
            <a:r>
              <a:rPr lang="ru-RU" sz="3600" dirty="0" smtClean="0"/>
              <a:t> 	и </a:t>
            </a:r>
            <a:r>
              <a:rPr lang="ru-RU" sz="3600" dirty="0"/>
              <a:t>слова свои друг с другом подружил,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В том, что </a:t>
            </a:r>
            <a:r>
              <a:rPr lang="ru-RU" sz="3600" dirty="0" smtClean="0"/>
              <a:t>Ишмаэля мудрецы,</a:t>
            </a:r>
            <a:r>
              <a:rPr lang="ru-RU" sz="3600" dirty="0"/>
              <a:t> </a:t>
            </a:r>
            <a:r>
              <a:rPr lang="ru-RU" sz="3600" dirty="0" smtClean="0"/>
              <a:t>				дурную </a:t>
            </a:r>
            <a:r>
              <a:rPr lang="ru-RU" sz="3600" dirty="0"/>
              <a:t>славу про язык святой несут во все концы,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Вознеслись они в своей </a:t>
            </a:r>
            <a:r>
              <a:rPr lang="ru-RU" sz="3600" dirty="0" smtClean="0"/>
              <a:t>гордыне,</a:t>
            </a:r>
            <a:r>
              <a:rPr lang="ru-RU" sz="3600" dirty="0"/>
              <a:t> </a:t>
            </a:r>
            <a:r>
              <a:rPr lang="ru-RU" sz="3600" dirty="0" smtClean="0"/>
              <a:t>			утверждали </a:t>
            </a:r>
            <a:r>
              <a:rPr lang="ru-RU" sz="3600" dirty="0"/>
              <a:t>всегда и заявляют доныне: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Только нашему наречию притчи слагать по силам, </a:t>
            </a:r>
            <a:r>
              <a:rPr lang="ru-RU" sz="3600" dirty="0" smtClean="0"/>
              <a:t>	«</a:t>
            </a:r>
            <a:r>
              <a:rPr lang="ru-RU" sz="3600" dirty="0"/>
              <a:t>те, которые говорят: языком нашим пересилим!» 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 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И произнесли притчу свою и сказали: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i="1" dirty="0" smtClean="0"/>
              <a:t>Разве </a:t>
            </a:r>
            <a:r>
              <a:rPr lang="ru-RU" sz="3600" i="1" dirty="0"/>
              <a:t>есть язык, который для хвалы, упрека и  любви </a:t>
            </a:r>
            <a:r>
              <a:rPr lang="ru-RU" sz="3600" i="1" dirty="0" smtClean="0"/>
              <a:t>	подходит </a:t>
            </a:r>
            <a:r>
              <a:rPr lang="ru-RU" sz="3600" i="1" dirty="0"/>
              <a:t>лучше, чем арабский язык чудесный?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i="1" dirty="0"/>
              <a:t>Для описанья битв и памяти о днях прошедших, </a:t>
            </a:r>
            <a:r>
              <a:rPr lang="ru-RU" sz="3600" i="1" dirty="0" smtClean="0"/>
              <a:t>	не </a:t>
            </a:r>
            <a:r>
              <a:rPr lang="ru-RU" sz="3600" i="1" dirty="0"/>
              <a:t>сыщешь слов таких как у нас полновесных!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 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Насмехались они над евреями, </a:t>
            </a:r>
            <a:r>
              <a:rPr lang="ru-RU" sz="3600" dirty="0" smtClean="0"/>
              <a:t>издевались </a:t>
            </a:r>
            <a:r>
              <a:rPr lang="ru-RU" sz="3600" dirty="0"/>
              <a:t>жестоко, </a:t>
            </a:r>
            <a:r>
              <a:rPr lang="ru-RU" sz="3600" dirty="0" smtClean="0"/>
              <a:t>	прослыть </a:t>
            </a:r>
            <a:r>
              <a:rPr lang="ru-RU" sz="3600" dirty="0"/>
              <a:t>не боясь злодеями,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Соблазнили устами своими даже часть моего народа,	</a:t>
            </a:r>
            <a:r>
              <a:rPr lang="ru-RU" sz="3600" dirty="0" smtClean="0"/>
              <a:t>совратили </a:t>
            </a:r>
            <a:r>
              <a:rPr lang="ru-RU" sz="3600" dirty="0"/>
              <a:t>их с пути ложью наихудшего рода,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Так что стали те говорить, всех вокруг убеждая:		«Вот, сыны </a:t>
            </a:r>
            <a:r>
              <a:rPr lang="ru-RU" sz="3600" dirty="0" smtClean="0"/>
              <a:t>Ишмаэля </a:t>
            </a:r>
            <a:r>
              <a:rPr lang="ru-RU" sz="3600" dirty="0"/>
              <a:t>не зря утверждают,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Что пред языком их замолкают все сокрушенно,		и что только их речи совершенны,</a:t>
            </a:r>
            <a:endParaRPr lang="en-US" sz="3600" dirty="0"/>
          </a:p>
          <a:p>
            <a:pPr mar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600" dirty="0"/>
              <a:t>Ведь не сыщешь слов, чья красота			</a:t>
            </a:r>
            <a:r>
              <a:rPr lang="ru-RU" sz="3600" dirty="0" smtClean="0"/>
              <a:t>превзошла </a:t>
            </a:r>
            <a:r>
              <a:rPr lang="ru-RU" sz="3600" dirty="0"/>
              <a:t>бы араба уста!»</a:t>
            </a:r>
            <a:endParaRPr lang="en-US" sz="3600" dirty="0"/>
          </a:p>
          <a:p>
            <a:endParaRPr lang="ru-RU" dirty="0" smtClean="0">
              <a:solidFill>
                <a:srgbClr val="FFC000"/>
              </a:solidFill>
            </a:endParaRPr>
          </a:p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Яаков бен Элеазар (</a:t>
            </a:r>
            <a:r>
              <a:rPr lang="en-US" sz="3600" dirty="0">
                <a:solidFill>
                  <a:srgbClr val="FFC000"/>
                </a:solidFill>
              </a:rPr>
              <a:t>XII-XIII </a:t>
            </a:r>
            <a:r>
              <a:rPr lang="ru-RU" sz="3600" dirty="0">
                <a:solidFill>
                  <a:srgbClr val="FFC000"/>
                </a:solidFill>
              </a:rPr>
              <a:t>вв.)</a:t>
            </a:r>
            <a:r>
              <a:rPr lang="ru-RU" sz="3600" dirty="0" smtClean="0">
                <a:solidFill>
                  <a:srgbClr val="FFC000"/>
                </a:solidFill>
              </a:rPr>
              <a:t>, «Книга притч»</a:t>
            </a:r>
            <a:endParaRPr lang="en-US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49961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Неподражаемость корана </a:t>
            </a:r>
            <a:r>
              <a:rPr lang="ru-RU" sz="3600" i="1" dirty="0" smtClean="0">
                <a:solidFill>
                  <a:schemeClr val="tx2">
                    <a:lumMod val="90000"/>
                  </a:schemeClr>
                </a:solidFill>
              </a:rPr>
              <a:t>Иджаз </a:t>
            </a:r>
            <a:r>
              <a:rPr lang="ru-RU" sz="3600" i="1" dirty="0">
                <a:solidFill>
                  <a:schemeClr val="tx2">
                    <a:lumMod val="90000"/>
                  </a:schemeClr>
                </a:solidFill>
              </a:rPr>
              <a:t>ал-куран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5" y="1103085"/>
            <a:ext cx="11887200" cy="563154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В </a:t>
            </a:r>
            <a:r>
              <a:rPr lang="ru-RU" dirty="0"/>
              <a:t>Басре бывали собрания десяти, подобным которым не бывало нигде и никогда: 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Ал-Халил ибн Ахмад, знаток аруда, был суннитом;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Поэт Мухаммад ал-Химйари – шиитом;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Салих ибн Абд ал-Каддус – манихеем;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Суфйан бен Муджаши – суфритом;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Башшар ибн Бурд – безбожником и насмешником;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Хаммад Аджард – еретиком;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Сын эксиларха, поэт – иудеем;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Ибн Надир-христианин – философом-мутакаллимом;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Умар ибн Ухт ал-Муаййад – зороастрийцем;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Поэт Ибн Синан ал-Ихтирани – звездопоклонником;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Все собравшиеся читали стихи и рассказы, а Башшар приговаривал: строки твоего стихотворения лучше такой-то суры. За подобные легкомысленные замечания Башшара и заподозрили в </a:t>
            </a:r>
            <a:r>
              <a:rPr lang="ru-RU" dirty="0" smtClean="0"/>
              <a:t>неверии.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900" dirty="0" smtClean="0">
              <a:solidFill>
                <a:srgbClr val="FFC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>
                <a:solidFill>
                  <a:srgbClr val="FFC000"/>
                </a:solidFill>
              </a:rPr>
              <a:t>Джамал-ад-дин </a:t>
            </a:r>
            <a:r>
              <a:rPr lang="ru-RU" dirty="0">
                <a:solidFill>
                  <a:srgbClr val="FFC000"/>
                </a:solidFill>
              </a:rPr>
              <a:t>ибн Таграбирди (1410-1470), «Сияющие звезды среди правителей Египта и Каира»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406400"/>
            <a:ext cx="9720073" cy="590296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Однажды в дни моей молодости, в городе, где я родился, попросил меня один из мусульманских ученых-законоведов, которому я был многим обязан и в любви которого не сомневался, чтобы я прочитал ему Десять заповедей на арабском языке. Я распознал его намерения и понял, что он хочет обнаружить на этом примере скудость красноречия Торы. Тогда я, в свою очередь, попросил, чтобы он прочитал мне начало своего Корана на латинском языке (он понимал и умел говорить на нем). Когда же он взял и перевел его на этот язык, то помутнели слова его, и красота его стала уродством. Тогда он понял, чего я добивался, и отказался от прежней своей просьбы</a:t>
            </a:r>
            <a:r>
              <a:rPr lang="ru-RU" dirty="0" smtClean="0"/>
              <a:t>.</a:t>
            </a:r>
          </a:p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Моше </a:t>
            </a:r>
            <a:r>
              <a:rPr lang="ru-RU" dirty="0">
                <a:solidFill>
                  <a:srgbClr val="FFC000"/>
                </a:solidFill>
              </a:rPr>
              <a:t>ибн Эзра, «Книга бесед и упоминаний» (1138)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5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" y="0"/>
            <a:ext cx="11814629" cy="1499616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/>
              <a:t>Проблема форм еврейского красноречия</a:t>
            </a:r>
            <a:endParaRPr lang="en-US" sz="4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45867"/>
              </p:ext>
            </p:extLst>
          </p:nvPr>
        </p:nvGraphicFramePr>
        <p:xfrm>
          <a:off x="290284" y="1306286"/>
          <a:ext cx="11684002" cy="5399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71773"/>
                <a:gridCol w="5312229"/>
              </a:tblGrid>
              <a:tr h="7129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C000"/>
                          </a:solidFill>
                        </a:rPr>
                        <a:t>БИБЛИЯ</a:t>
                      </a:r>
                      <a:endParaRPr lang="en-US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C000"/>
                          </a:solidFill>
                        </a:rPr>
                        <a:t>СААДЬЯ</a:t>
                      </a:r>
                      <a:r>
                        <a:rPr lang="ru-RU" sz="2400" baseline="0" dirty="0" smtClean="0">
                          <a:solidFill>
                            <a:srgbClr val="FFC000"/>
                          </a:solidFill>
                        </a:rPr>
                        <a:t> ГАОН (</a:t>
                      </a:r>
                      <a:r>
                        <a:rPr lang="en-US" sz="2400" baseline="0" dirty="0" smtClean="0">
                          <a:solidFill>
                            <a:srgbClr val="FFC000"/>
                          </a:solidFill>
                        </a:rPr>
                        <a:t>X </a:t>
                      </a:r>
                      <a:r>
                        <a:rPr lang="ru-RU" sz="2400" baseline="0" dirty="0" smtClean="0">
                          <a:solidFill>
                            <a:srgbClr val="FFC000"/>
                          </a:solidFill>
                        </a:rPr>
                        <a:t>ВЕК)</a:t>
                      </a:r>
                      <a:endParaRPr lang="en-US" sz="24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</a:tr>
              <a:tr h="46863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70" y="2275112"/>
            <a:ext cx="6179302" cy="3418869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744" y="2100941"/>
            <a:ext cx="4855824" cy="44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1499616"/>
          </a:xfrm>
        </p:spPr>
        <p:txBody>
          <a:bodyPr/>
          <a:lstStyle/>
          <a:p>
            <a:pPr algn="ctr"/>
            <a:r>
              <a:rPr lang="ru-RU" dirty="0" smtClean="0"/>
              <a:t>Дунаш бен лабрат (Х</a:t>
            </a:r>
            <a:r>
              <a:rPr lang="en-US" dirty="0" smtClean="0"/>
              <a:t> </a:t>
            </a:r>
            <a:r>
              <a:rPr lang="ru-RU" dirty="0" smtClean="0"/>
              <a:t>век)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" y="1499616"/>
            <a:ext cx="11466286" cy="4809744"/>
          </a:xfrm>
        </p:spPr>
        <p:txBody>
          <a:bodyPr/>
          <a:lstStyle/>
          <a:p>
            <a:pPr algn="ctr" rtl="1"/>
            <a:r>
              <a:rPr lang="he-IL" sz="36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וְגַן עֶדְנָךְ יְהוּ סִפְרֵי קְדוֹשִׁים</a:t>
            </a:r>
            <a:r>
              <a:rPr lang="en-US" sz="36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		</a:t>
            </a:r>
            <a:r>
              <a:rPr lang="he-IL" sz="3600" dirty="0" smtClean="0">
                <a:solidFill>
                  <a:srgbClr val="FFC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וּפַרְדֶּסְךָ יְהוּ סִפְרֵי עֲרָבִים</a:t>
            </a:r>
            <a:endParaRPr lang="en-US" dirty="0" smtClean="0">
              <a:solidFill>
                <a:srgbClr val="FFC000"/>
              </a:solidFill>
            </a:endParaRPr>
          </a:p>
          <a:p>
            <a:pPr algn="ctr"/>
            <a:r>
              <a:rPr lang="ru-RU" sz="2400" dirty="0" smtClean="0"/>
              <a:t>Садом Эдемским будут тебе святые книги, а райскими кущами – книги арабов.</a:t>
            </a:r>
          </a:p>
          <a:p>
            <a:pPr algn="l"/>
            <a:endParaRPr lang="ru-RU" sz="2400" dirty="0"/>
          </a:p>
          <a:p>
            <a:pPr algn="ctr"/>
            <a:r>
              <a:rPr lang="ru-RU" sz="2800" dirty="0" smtClean="0"/>
              <a:t>КВАНТИТАТИВНАЯ МЕТРИКА</a:t>
            </a:r>
          </a:p>
          <a:p>
            <a:pPr algn="ctr"/>
            <a:r>
              <a:rPr lang="ru-RU" sz="2800" b="1" dirty="0" smtClean="0"/>
              <a:t>Размер </a:t>
            </a:r>
            <a:r>
              <a:rPr lang="ru-RU" sz="2800" b="1" i="1" dirty="0" smtClean="0"/>
              <a:t>м</a:t>
            </a:r>
            <a:r>
              <a:rPr lang="en-US" sz="2800" b="1" i="1" dirty="0" err="1" smtClean="0"/>
              <a:t>еру</a:t>
            </a:r>
            <a:r>
              <a:rPr lang="ru-RU" sz="2800" b="1" i="1" dirty="0"/>
              <a:t>б</a:t>
            </a:r>
            <a:r>
              <a:rPr lang="en-US" sz="2800" b="1" i="1" dirty="0" err="1"/>
              <a:t>бэ</a:t>
            </a:r>
            <a:r>
              <a:rPr lang="en-US" sz="2800" b="1" i="1" dirty="0"/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букв</a:t>
            </a:r>
            <a:r>
              <a:rPr lang="en-US" sz="2800" b="1" dirty="0"/>
              <a:t>. </a:t>
            </a:r>
            <a:r>
              <a:rPr lang="ru-RU" sz="2800" b="1" dirty="0"/>
              <a:t>«</a:t>
            </a:r>
            <a:r>
              <a:rPr lang="en-US" sz="2800" b="1" dirty="0" err="1"/>
              <a:t>изобильный</a:t>
            </a:r>
            <a:r>
              <a:rPr lang="ru-RU" sz="2800" b="1" dirty="0"/>
              <a:t>»</a:t>
            </a:r>
            <a:r>
              <a:rPr lang="en-US" sz="2800" b="1" dirty="0"/>
              <a:t>, </a:t>
            </a:r>
            <a:r>
              <a:rPr lang="en-US" sz="2800" b="1" dirty="0" err="1"/>
              <a:t>арб</a:t>
            </a:r>
            <a:r>
              <a:rPr lang="en-US" sz="2800" b="1" dirty="0"/>
              <a:t>. </a:t>
            </a:r>
            <a:r>
              <a:rPr lang="en-US" sz="2800" b="1" i="1" dirty="0" err="1"/>
              <a:t>Wafir</a:t>
            </a:r>
            <a:r>
              <a:rPr lang="en-US" sz="2800" b="1" dirty="0"/>
              <a:t>)</a:t>
            </a:r>
            <a:endParaRPr lang="en-US" sz="2800" dirty="0"/>
          </a:p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wĕgan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‘</a:t>
            </a:r>
            <a:r>
              <a:rPr lang="en-US" sz="28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ednāḵ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\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yĕhū</a:t>
            </a:r>
            <a:r>
              <a:rPr lang="en-US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 </a:t>
            </a:r>
            <a:r>
              <a:rPr lang="en-US" sz="28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sifrē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\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q</a:t>
            </a:r>
            <a:r>
              <a:rPr lang="en-US" sz="28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ĕ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dō</a:t>
            </a:r>
            <a:r>
              <a:rPr lang="en-US" sz="28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šīm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\\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ŭfar</a:t>
            </a:r>
            <a:r>
              <a:rPr lang="en-US" sz="28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desḵā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\ 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yĕhū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sifrē</a:t>
            </a:r>
            <a:r>
              <a:rPr lang="en-US" sz="28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\ </a:t>
            </a:r>
            <a:r>
              <a:rPr lang="en-US" sz="28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‘</a:t>
            </a:r>
            <a:r>
              <a:rPr lang="en-US" sz="28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ărā</a:t>
            </a:r>
            <a:r>
              <a:rPr lang="en-US" sz="2800" b="1" dirty="0" err="1" smtClean="0">
                <a:solidFill>
                  <a:srgbClr val="FFC000"/>
                </a:solidFill>
                <a:latin typeface="Calibri" panose="020F0502020204030204" pitchFamily="34" charset="0"/>
              </a:rPr>
              <a:t>ḇīm</a:t>
            </a:r>
            <a:endParaRPr lang="en-US" sz="28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U</a:t>
            </a:r>
            <a:r>
              <a:rPr lang="ru-RU" sz="3000" b="1" dirty="0" smtClean="0">
                <a:solidFill>
                  <a:srgbClr val="FFFF00"/>
                </a:solidFill>
              </a:rPr>
              <a:t>—</a:t>
            </a:r>
            <a:r>
              <a:rPr lang="en-US" sz="3000" b="1" dirty="0" smtClean="0"/>
              <a:t> </a:t>
            </a:r>
            <a:r>
              <a:rPr lang="ru-RU" sz="3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—</a:t>
            </a:r>
            <a:r>
              <a:rPr lang="ru-RU" sz="3000" dirty="0" smtClean="0">
                <a:solidFill>
                  <a:srgbClr val="FFC000"/>
                </a:solidFill>
              </a:rPr>
              <a:t> </a:t>
            </a: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ru-RU" sz="3000" b="1" dirty="0">
                <a:solidFill>
                  <a:srgbClr val="FFC000"/>
                </a:solidFill>
              </a:rPr>
              <a:t>—</a:t>
            </a: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\ 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U</a:t>
            </a:r>
            <a:r>
              <a:rPr lang="ru-RU" sz="3000" b="1" dirty="0" smtClean="0">
                <a:solidFill>
                  <a:srgbClr val="FFFF00"/>
                </a:solidFill>
              </a:rPr>
              <a:t>—</a:t>
            </a:r>
            <a:r>
              <a:rPr lang="en-US" sz="3000" b="1" dirty="0" smtClean="0">
                <a:latin typeface="Calibri" panose="020F0502020204030204" pitchFamily="34" charset="0"/>
              </a:rPr>
              <a:t>  </a:t>
            </a:r>
            <a:r>
              <a:rPr lang="ru-RU" sz="3000" b="1" dirty="0">
                <a:solidFill>
                  <a:srgbClr val="FFC000"/>
                </a:solidFill>
              </a:rPr>
              <a:t>—</a:t>
            </a: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 </a:t>
            </a:r>
            <a:r>
              <a:rPr lang="ru-RU" sz="3000" b="1" dirty="0">
                <a:solidFill>
                  <a:srgbClr val="FFC000"/>
                </a:solidFill>
              </a:rPr>
              <a:t>—</a:t>
            </a: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\ 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U</a:t>
            </a:r>
            <a:r>
              <a:rPr lang="ru-RU" sz="3000" b="1" dirty="0" smtClean="0">
                <a:solidFill>
                  <a:srgbClr val="FFFF00"/>
                </a:solidFill>
              </a:rPr>
              <a:t>—</a:t>
            </a:r>
            <a:r>
              <a:rPr lang="en-US" sz="3000" b="1" dirty="0" smtClean="0">
                <a:latin typeface="Calibri" panose="020F0502020204030204" pitchFamily="34" charset="0"/>
              </a:rPr>
              <a:t>  </a:t>
            </a:r>
            <a:r>
              <a:rPr lang="ru-RU" sz="3000" b="1" dirty="0">
                <a:solidFill>
                  <a:srgbClr val="FFC000"/>
                </a:solidFill>
              </a:rPr>
              <a:t>—</a:t>
            </a: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\\</a:t>
            </a:r>
            <a:r>
              <a:rPr lang="en-US" sz="3000" b="1" dirty="0" smtClean="0">
                <a:latin typeface="Calibri" panose="020F0502020204030204" pitchFamily="34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U</a:t>
            </a:r>
            <a:r>
              <a:rPr lang="ru-RU" sz="3000" b="1" dirty="0" smtClean="0">
                <a:solidFill>
                  <a:srgbClr val="FFFF00"/>
                </a:solidFill>
              </a:rPr>
              <a:t>—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smtClean="0">
                <a:latin typeface="Calibri" panose="020F0502020204030204" pitchFamily="34" charset="0"/>
              </a:rPr>
              <a:t> </a:t>
            </a:r>
            <a:r>
              <a:rPr lang="ru-RU" sz="3000" b="1" dirty="0">
                <a:solidFill>
                  <a:srgbClr val="FFC000"/>
                </a:solidFill>
              </a:rPr>
              <a:t>—</a:t>
            </a: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 </a:t>
            </a:r>
            <a:r>
              <a:rPr lang="ru-RU" sz="3000" b="1" dirty="0">
                <a:solidFill>
                  <a:srgbClr val="FFC000"/>
                </a:solidFill>
              </a:rPr>
              <a:t>—</a:t>
            </a: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\ 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U</a:t>
            </a:r>
            <a:r>
              <a:rPr lang="ru-RU" sz="3000" b="1" dirty="0" smtClean="0">
                <a:solidFill>
                  <a:srgbClr val="FFFF00"/>
                </a:solidFill>
              </a:rPr>
              <a:t>—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3000" b="1" dirty="0" smtClean="0">
                <a:latin typeface="Calibri" panose="020F0502020204030204" pitchFamily="34" charset="0"/>
              </a:rPr>
              <a:t> </a:t>
            </a:r>
            <a:r>
              <a:rPr lang="ru-RU" sz="3000" b="1" dirty="0">
                <a:solidFill>
                  <a:srgbClr val="FFC000"/>
                </a:solidFill>
              </a:rPr>
              <a:t>—</a:t>
            </a: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 </a:t>
            </a:r>
            <a:r>
              <a:rPr lang="ru-RU" sz="3000" b="1" dirty="0">
                <a:solidFill>
                  <a:srgbClr val="FFC000"/>
                </a:solidFill>
              </a:rPr>
              <a:t>—</a:t>
            </a:r>
            <a:r>
              <a:rPr lang="en-US" sz="30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\ </a:t>
            </a:r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U</a:t>
            </a:r>
            <a:r>
              <a:rPr lang="ru-RU" sz="3000" b="1" dirty="0" smtClean="0">
                <a:solidFill>
                  <a:srgbClr val="FFFF00"/>
                </a:solidFill>
              </a:rPr>
              <a:t>—</a:t>
            </a:r>
            <a:r>
              <a:rPr lang="en-US" sz="3000" b="1" dirty="0" smtClean="0">
                <a:latin typeface="Calibri" panose="020F0502020204030204" pitchFamily="34" charset="0"/>
              </a:rPr>
              <a:t>  </a:t>
            </a:r>
            <a:r>
              <a:rPr lang="ru-RU" sz="3000" b="1" dirty="0">
                <a:solidFill>
                  <a:srgbClr val="FFC000"/>
                </a:solidFill>
              </a:rPr>
              <a:t>—</a:t>
            </a:r>
            <a:endParaRPr lang="en-US" sz="30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9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231</TotalTime>
  <Words>889</Words>
  <Application>Microsoft Office PowerPoint</Application>
  <PresentationFormat>Widescreen</PresentationFormat>
  <Paragraphs>190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David</vt:lpstr>
      <vt:lpstr>Tw Cen MT</vt:lpstr>
      <vt:lpstr>Tw Cen MT Condensed</vt:lpstr>
      <vt:lpstr>Wingdings 3</vt:lpstr>
      <vt:lpstr>Integral</vt:lpstr>
      <vt:lpstr>Поэзия на иврите в мусульманской испании</vt:lpstr>
      <vt:lpstr>Эстетика слова в еврейской литературной традиции</vt:lpstr>
      <vt:lpstr>Арабийа</vt:lpstr>
      <vt:lpstr>ибранийа</vt:lpstr>
      <vt:lpstr>PowerPoint Presentation</vt:lpstr>
      <vt:lpstr>Неподражаемость корана Иджаз ал-куран</vt:lpstr>
      <vt:lpstr>PowerPoint Presentation</vt:lpstr>
      <vt:lpstr>Проблема форм еврейского красноречия</vt:lpstr>
      <vt:lpstr>Дунаш бен лабрат (Х век)</vt:lpstr>
      <vt:lpstr>Шмуэль ибн Нагрела ха-Нагид  (993, Кордова – 1056, Гранада)</vt:lpstr>
      <vt:lpstr>Шмуэль ибн Нагрела ха-Нагид  (993, Кордова – 1056, Гранада)</vt:lpstr>
      <vt:lpstr>Моше ибн эзра (1055, Гранада –1138, Кастилия)</vt:lpstr>
      <vt:lpstr>Моше ибн эзра (1055, Гранада –1138, Кастилия)</vt:lpstr>
      <vt:lpstr>PowerPoint Presentation</vt:lpstr>
      <vt:lpstr>Йехуда ха-леви 1075, Тудела-1141, Земля Израиля</vt:lpstr>
      <vt:lpstr>PowerPoint Presentation</vt:lpstr>
      <vt:lpstr>Йехуда ха-леви 1075, Тудела-1141, Земля Израиля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Поэзия на иврите в мусульманской испании</dc:title>
  <dc:creator>Simon Parizhsky</dc:creator>
  <cp:lastModifiedBy>Simon Parizhsky</cp:lastModifiedBy>
  <cp:revision>25</cp:revision>
  <dcterms:created xsi:type="dcterms:W3CDTF">2015-03-21T16:38:22Z</dcterms:created>
  <dcterms:modified xsi:type="dcterms:W3CDTF">2015-03-26T09:26:49Z</dcterms:modified>
</cp:coreProperties>
</file>