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8" r:id="rId7"/>
    <p:sldId id="261" r:id="rId8"/>
    <p:sldId id="266" r:id="rId9"/>
    <p:sldId id="267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FBC0-78AF-480F-8359-8667CAA1318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EBD2-2D62-4989-A6EA-28704FBEC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5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FBC0-78AF-480F-8359-8667CAA1318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EBD2-2D62-4989-A6EA-28704FBEC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4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FBC0-78AF-480F-8359-8667CAA1318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EBD2-2D62-4989-A6EA-28704FBEC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2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FBC0-78AF-480F-8359-8667CAA1318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EBD2-2D62-4989-A6EA-28704FBEC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5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FBC0-78AF-480F-8359-8667CAA1318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EBD2-2D62-4989-A6EA-28704FBEC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2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FBC0-78AF-480F-8359-8667CAA1318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EBD2-2D62-4989-A6EA-28704FBEC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6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FBC0-78AF-480F-8359-8667CAA1318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EBD2-2D62-4989-A6EA-28704FBEC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2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FBC0-78AF-480F-8359-8667CAA1318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EBD2-2D62-4989-A6EA-28704FBEC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3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FBC0-78AF-480F-8359-8667CAA1318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EBD2-2D62-4989-A6EA-28704FBEC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8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FBC0-78AF-480F-8359-8667CAA1318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EBD2-2D62-4989-A6EA-28704FBEC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1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FBC0-78AF-480F-8359-8667CAA1318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EBD2-2D62-4989-A6EA-28704FBEC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7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FBC0-78AF-480F-8359-8667CAA1318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EBD2-2D62-4989-A6EA-28704FBEC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7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>
                <a:latin typeface="David" panose="020E0502060401010101" pitchFamily="34" charset="-79"/>
                <a:cs typeface="David" panose="020E0502060401010101" pitchFamily="34" charset="-79"/>
              </a:rPr>
              <a:t>Transitions between Empires</a:t>
            </a:r>
            <a:r>
              <a:rPr lang="en-US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br>
              <a:rPr lang="en-US" sz="36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3600" dirty="0">
                <a:latin typeface="David" panose="020E0502060401010101" pitchFamily="34" charset="-79"/>
                <a:cs typeface="David" panose="020E0502060401010101" pitchFamily="34" charset="-79"/>
              </a:rPr>
              <a:t>Jerusalem between Ottoman and British Rule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37" y="3886200"/>
            <a:ext cx="7672263" cy="2590800"/>
          </a:xfrm>
        </p:spPr>
        <p:txBody>
          <a:bodyPr>
            <a:normAutofit/>
          </a:bodyPr>
          <a:lstStyle/>
          <a:p>
            <a:endParaRPr lang="he-IL" sz="2800" b="1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800" b="1" dirty="0" smtClean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800" b="1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+mj-cs"/>
              </a:rPr>
              <a:t>Abigail Jacobson</a:t>
            </a:r>
          </a:p>
          <a:p>
            <a:pPr algn="l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+mj-cs"/>
              </a:rPr>
              <a:t>The Hebrew University of Jerusalem</a:t>
            </a:r>
            <a:r>
              <a:rPr lang="he-IL" sz="2000" b="1" dirty="0" smtClean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+mj-cs"/>
              </a:rPr>
              <a:t>                            </a:t>
            </a:r>
          </a:p>
          <a:p>
            <a:endParaRPr lang="en-US" sz="2000" b="1" dirty="0">
              <a:latin typeface="David" panose="020E0502060401010101" pitchFamily="34" charset="-79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01229"/>
            <a:ext cx="2908898" cy="221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57" y="3442855"/>
            <a:ext cx="2990016" cy="335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5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rtl="1"/>
            <a:r>
              <a:rPr lang="en-US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“The is not a Holy City…”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first glimpse of the city doesn’t give an impression of a “Holy’ or ‘Golden’ city, but of a filthy and muddy place.(…) The people are the dirtiest I have ever seen. I am sure some of them have never had a wash in all their lives… none of the ordinary natives had indulged in a shave…” (Private C.T. Shaw)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“There are many wandering vendors in the streets, selling cakes of various descriptions, bread, matches and other things. On the whole I am rather disappointed by this place…The shops I have seen are all natives, mostly dirty and untidy. There are no European shops, except the Anglo-American store which is situated just inside the Jaffa Gate.” (Private Herbert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Empson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 rtl="1">
              <a:buNone/>
            </a:pP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264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David" panose="020E0502060401010101" pitchFamily="34" charset="-79"/>
                <a:cs typeface="+mj-cs"/>
              </a:rPr>
              <a:t>Missing the Ottomans…</a:t>
            </a:r>
            <a:endParaRPr lang="en-US" dirty="0">
              <a:latin typeface="David" panose="020E0502060401010101" pitchFamily="34" charset="-79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627321" cy="5410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6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“One could not possible describe those days and nights, for as soon as the Turkish nightmare was over, everyone felt like a newborn and started eating, drinking, and spending and squandering their money, the economy having improved immediately with the start of the British occupation.”</a:t>
            </a:r>
          </a:p>
          <a:p>
            <a:pPr marL="0" indent="0">
              <a:buNone/>
            </a:pP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rtl="1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wish we had remained under their [the Ottomans] rule, because we later realized that our country and homeland had been secretly sold.”</a:t>
            </a:r>
            <a:endParaRPr lang="he-I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</a:t>
            </a:r>
          </a:p>
          <a:p>
            <a:pPr marL="0" indent="0" algn="r" rtl="1">
              <a:buNone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 rtl="1">
              <a:buNone/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</a:t>
            </a:r>
          </a:p>
          <a:p>
            <a:pPr marL="0" indent="0" rtl="1"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</a:t>
            </a:r>
            <a:endParaRPr lang="en-US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rtl="1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Tamari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Nassar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(Eds.),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Storyteller of Jerusalem: The Life and Times of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Wasif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Jawhariyyeh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1904-1948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,pp. 111, 122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21" y="152400"/>
            <a:ext cx="1889759" cy="201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4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436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“Jerusalem was occupied- Jerusalem was liberated… Savages who do not comprehend your beauty will no longer rule you (Jerusalem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).”</a:t>
            </a:r>
          </a:p>
          <a:p>
            <a:pPr marL="0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often noted the good attitude of the Turkish army towards the inhabitant’s property, during their withdrawal […] They did not loot and did not touch our property[…] the general attitude of the Turkish army, one should admit, was good. However, we do not see good attitude of the British. The British soldiers destroy houses in Tel Aviv […] they break doors and throw away furniture, households and books […] and they also give some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property] to the Arabs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he-I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400" dirty="0" smtClean="0">
                <a:latin typeface="David" panose="020E0502060401010101" pitchFamily="34" charset="-79"/>
                <a:cs typeface="+mj-cs"/>
              </a:rPr>
              <a:t>                                          </a:t>
            </a:r>
          </a:p>
          <a:p>
            <a:pPr marL="0" indent="0" algn="r"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</a:t>
            </a:r>
          </a:p>
          <a:p>
            <a:pPr marL="0" indent="0" rtl="1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Mordechai Ben Hillel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Hacohen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6949"/>
            <a:ext cx="1447800" cy="20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7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complexity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moment (and process)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inter-imperial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role that religion and religious divisions in Palestine played before, during and after the occupation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Jerusalem;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The British attempt to present the occupation as temporary, as a military rule and not a civic-religious one, and the reactions of the local population;</a:t>
            </a:r>
          </a:p>
          <a:p>
            <a:pPr marL="0" indent="0">
              <a:buNone/>
            </a:pPr>
            <a:endParaRPr lang="en-US" sz="2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Was it indeed a Status Quo? The hopes and </a:t>
            </a:r>
            <a:r>
              <a:rPr lang="en-US" sz="2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dissapointments</a:t>
            </a:r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from British occupation.</a:t>
            </a:r>
          </a:p>
          <a:p>
            <a:pPr algn="r" rtl="1"/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20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Jerusalem as an Inter-Imperial City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3126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5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transition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 between the Ottoman and British regimes as complex, ambivalent, and full of internal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contradictions: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British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 to rule Jerusalem, and eventually the entire country, without being seen as a colonial regime.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did the British plan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occupy 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city? How did they wanted the occupation to be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 by the local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population?</a:t>
            </a: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moment of transition as full of symbolic interpretations.</a:t>
            </a: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reactions of the local population, as well as of the British soldiers and military administration, to the occupation an the imperial shift in the country.</a:t>
            </a:r>
          </a:p>
          <a:p>
            <a:pPr marL="0" indent="0" algn="just">
              <a:buNone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42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Bishop Rennie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MacInnes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“…I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therefor urge that in all lands of which we become possessed, every building originally erected as a Christian church which is now used as a mosque or held by Muslim hands, be officially taken back into Christian possession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(May 2, 1917)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TNA:PRO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 882/14, PA/17/7, 304-306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748"/>
            <a:ext cx="1371599" cy="198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0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Colonel Graves to Colonel Deeds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1917):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“…Bishop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MacInnes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appears to regard our invasion of Palestine somewhat is the light of a crusade, the success of which should place Christianity in a predominant position over Islam and other confessions. At least, the carrying out of his proposals would undoubtedly have that effect upon the native mind. This is a natural enough attitude on the part of a Christian Bishop, but it does not take into account the questions of military and political expediency by which we must be guided.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[…]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would be highly impolitic to allow this question to be raised, at any rate until after the new status of Palestine has been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determined…”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TNA: PRO, FO 882/14, PA/17/12</a:t>
            </a:r>
          </a:p>
        </p:txBody>
      </p:sp>
    </p:spTree>
    <p:extLst>
      <p:ext uri="{BB962C8B-B14F-4D97-AF65-F5344CB8AC3E}">
        <p14:creationId xmlns:p14="http://schemas.microsoft.com/office/powerpoint/2010/main" val="3503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883709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Bishop Rennie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MacInnes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 1918, Cairo: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8681"/>
            <a:ext cx="8229600" cy="4996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had fully expected to be one of the firsts to enter Jerusalem for I had been frequently told during the previous three years […] Naturally it was one of the greatest disappointments I have ever known when the day of General Allenby’s entry came, and I was still stuck in Cairo, where I am likely to be for some time further.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[…]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want to avoid giving any pretext for misunderstanding, or for the charge that we are using our military power to capture the country and lay claims to possess it. […] General Allenby told me that he really did not think the time has yet come when he could properly allow anybody to go there [to Jerusalem] who was not required in a military capacity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[…]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Davidson Papers, Vol. 397, ff. 124-125.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67749"/>
            <a:ext cx="938944" cy="135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1"/>
            <a:r>
              <a:rPr lang="en-US" sz="3600" dirty="0" smtClean="0">
                <a:latin typeface="David" panose="020E0502060401010101" pitchFamily="34" charset="-79"/>
                <a:cs typeface="+mj-cs"/>
              </a:rPr>
              <a:t>Jerusalem between Empires: </a:t>
            </a:r>
            <a:br>
              <a:rPr lang="en-US" sz="3600" dirty="0" smtClean="0">
                <a:latin typeface="David" panose="020E0502060401010101" pitchFamily="34" charset="-79"/>
                <a:cs typeface="+mj-cs"/>
              </a:rPr>
            </a:br>
            <a:r>
              <a:rPr lang="en-US" sz="3600" dirty="0" smtClean="0">
                <a:latin typeface="David" panose="020E0502060401010101" pitchFamily="34" charset="-79"/>
                <a:cs typeface="+mj-cs"/>
              </a:rPr>
              <a:t>Surrender and Transition</a:t>
            </a:r>
            <a:endParaRPr lang="en-US" sz="3600" dirty="0">
              <a:latin typeface="David" panose="020E0502060401010101" pitchFamily="34" charset="-79"/>
              <a:cs typeface="+mj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4648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2095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3770860" cy="236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5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033742" cy="566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71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2"/>
            <a:ext cx="5410200" cy="435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42" y="685800"/>
            <a:ext cx="368074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09" y="4038600"/>
            <a:ext cx="3505200" cy="250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5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8481</TotalTime>
  <Words>932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David</vt:lpstr>
      <vt:lpstr>Times New Roman</vt:lpstr>
      <vt:lpstr>Office Theme</vt:lpstr>
      <vt:lpstr>Transitions between Empires:  Jerusalem between Ottoman and British Rule</vt:lpstr>
      <vt:lpstr>Jerusalem as an Inter-Imperial City</vt:lpstr>
      <vt:lpstr>The transition moment between the Ottoman and British regimes as complex, ambivalent, and full of internal contradictions: </vt:lpstr>
      <vt:lpstr>Bishop Rennie MacInnes</vt:lpstr>
      <vt:lpstr>Colonel Graves to Colonel Deeds (October 15 1917):</vt:lpstr>
      <vt:lpstr>Bishop Rennie MacInnes January 1918, Cairo:</vt:lpstr>
      <vt:lpstr>Jerusalem between Empires:  Surrender and Transition</vt:lpstr>
      <vt:lpstr>PowerPoint Presentation</vt:lpstr>
      <vt:lpstr>PowerPoint Presentation</vt:lpstr>
      <vt:lpstr>“The is not a Holy City…”</vt:lpstr>
      <vt:lpstr>Missing the Ottomans…</vt:lpstr>
      <vt:lpstr>PowerPoint Presentation</vt:lpstr>
      <vt:lpstr>The complexity of the moment (and process)  of inter-imperial transition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מעברים בין אמפריות: ירושלים במעבר בין האמפריה העת'מאנית לאמפריה הבריטית</dc:title>
  <dc:creator>User</dc:creator>
  <cp:lastModifiedBy>Avner Fink</cp:lastModifiedBy>
  <cp:revision>22</cp:revision>
  <dcterms:created xsi:type="dcterms:W3CDTF">2017-03-08T09:48:39Z</dcterms:created>
  <dcterms:modified xsi:type="dcterms:W3CDTF">2018-12-16T09:19:19Z</dcterms:modified>
</cp:coreProperties>
</file>