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06" r:id="rId3"/>
    <p:sldId id="310" r:id="rId4"/>
    <p:sldId id="311" r:id="rId5"/>
    <p:sldId id="316" r:id="rId6"/>
    <p:sldId id="312" r:id="rId7"/>
    <p:sldId id="317" r:id="rId8"/>
    <p:sldId id="325" r:id="rId9"/>
    <p:sldId id="324" r:id="rId10"/>
    <p:sldId id="328" r:id="rId11"/>
    <p:sldId id="326" r:id="rId12"/>
    <p:sldId id="327" r:id="rId13"/>
    <p:sldId id="313" r:id="rId14"/>
    <p:sldId id="319" r:id="rId15"/>
    <p:sldId id="322" r:id="rId16"/>
    <p:sldId id="314" r:id="rId17"/>
    <p:sldId id="329" r:id="rId18"/>
    <p:sldId id="323" r:id="rId19"/>
    <p:sldId id="318" r:id="rId20"/>
    <p:sldId id="315" r:id="rId21"/>
    <p:sldId id="330" r:id="rId22"/>
    <p:sldId id="33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A9"/>
    <a:srgbClr val="422100"/>
    <a:srgbClr val="FFFFCC"/>
    <a:srgbClr val="FFCC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80441C-9013-403D-AB44-2A33D03840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03A7E-F8E9-4D63-86B3-C1AEEAA14039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0B39F-AD0A-42D2-9639-2E3D07B25988}" type="slidenum">
              <a:rPr lang="en-US"/>
              <a:pPr/>
              <a:t>5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5596F-A56A-4E82-8AA1-3EFB037E6D96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039F-3C74-4F73-A897-2DC0F315386C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8065-F5A3-43C1-ACF1-BA0328FA5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4250-0A16-4F6D-985D-6DAB8317C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B93EE-D0B3-4CDC-BCC9-7EB6017E3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C9BD2-F407-4C3A-ADC6-6CE195A11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AA9F3B-6FE1-445D-AC68-4C8E4F6B0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0C19EE-3CE4-4565-AF73-26B720F60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09E4-7645-4E04-8B94-BAB3CAA76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1D411-E665-4CAF-BDDC-EE800F53F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A4FD-B2B8-4137-A756-B8A20A025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0393-4B5E-4E80-AF52-D6CCE55D2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BE77-46BD-4EDF-B89A-12291DF5F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DBC4-AEC0-4344-9515-721C474B7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056C-4BAC-4444-85C5-7177400F1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FA70-62C1-42CA-805A-424EB2EB1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E91781-C30A-4636-A889-EFFBD91383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 algn="ctr">
              <a:buFontTx/>
              <a:buNone/>
            </a:pPr>
            <a:endParaRPr lang="en-US" sz="3600" b="1" dirty="0" smtClean="0"/>
          </a:p>
          <a:p>
            <a:pPr algn="ctr">
              <a:buFontTx/>
              <a:buNone/>
            </a:pPr>
            <a:endParaRPr lang="en-US" sz="3600" b="1" dirty="0" smtClean="0"/>
          </a:p>
          <a:p>
            <a:pPr algn="ctr">
              <a:buFontTx/>
              <a:buNone/>
            </a:pPr>
            <a:r>
              <a:rPr lang="ru-RU" sz="3600" b="1" dirty="0" smtClean="0"/>
              <a:t>Япония </a:t>
            </a:r>
            <a:r>
              <a:rPr lang="ru-RU" sz="3600" b="1" dirty="0" smtClean="0"/>
              <a:t>и евреи</a:t>
            </a:r>
            <a:r>
              <a:rPr lang="en-US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от тэнгу до </a:t>
            </a:r>
            <a:r>
              <a:rPr lang="ru-RU" sz="2800" b="1" dirty="0" smtClean="0"/>
              <a:t>фугу</a:t>
            </a:r>
            <a:endParaRPr lang="en-US" sz="2800" b="1" dirty="0" smtClean="0"/>
          </a:p>
          <a:p>
            <a:pPr algn="ctr">
              <a:buFontTx/>
              <a:buNone/>
            </a:pPr>
            <a:r>
              <a:rPr lang="ru-RU" sz="2800" b="1" dirty="0" smtClean="0"/>
              <a:t>(или От Потерянных Колен к Холокосту)</a:t>
            </a:r>
            <a:endParaRPr lang="en-US" sz="2800" b="1" dirty="0" smtClean="0"/>
          </a:p>
          <a:p>
            <a:pPr algn="ctr">
              <a:buFontTx/>
              <a:buNone/>
            </a:pPr>
            <a:endParaRPr lang="ru-RU" sz="2800" b="1" dirty="0" smtClean="0"/>
          </a:p>
          <a:p>
            <a:pPr algn="ctr">
              <a:buFontTx/>
              <a:buNone/>
            </a:pPr>
            <a:endParaRPr lang="en-US" sz="2800" b="1" dirty="0" smtClean="0"/>
          </a:p>
          <a:p>
            <a:pPr>
              <a:buFontTx/>
              <a:buNone/>
            </a:pPr>
            <a:r>
              <a:rPr lang="ru-RU" sz="2800" b="1" dirty="0" smtClean="0"/>
              <a:t>Евгений Штейнер</a:t>
            </a:r>
          </a:p>
          <a:p>
            <a:pPr>
              <a:buFontTx/>
              <a:buNone/>
            </a:pPr>
            <a:r>
              <a:rPr lang="en-US" sz="1800" b="1" dirty="0" smtClean="0"/>
              <a:t>Japan Research Centre, SOAS, London </a:t>
            </a: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Школа Востоковедения, ВШЭ, Москва</a:t>
            </a:r>
            <a:endParaRPr lang="en-US" sz="1800" b="1" dirty="0" smtClean="0"/>
          </a:p>
          <a:p>
            <a:pPr>
              <a:buFontTx/>
              <a:buNone/>
            </a:pPr>
            <a:endParaRPr lang="en-US" sz="1800" b="1" dirty="0" smtClean="0"/>
          </a:p>
          <a:p>
            <a:pPr>
              <a:buFontTx/>
              <a:buNone/>
            </a:pPr>
            <a:endParaRPr lang="en-US" sz="1800" b="1" dirty="0" smtClean="0"/>
          </a:p>
          <a:p>
            <a:pPr>
              <a:buFontTx/>
              <a:buNone/>
            </a:pPr>
            <a:r>
              <a:rPr lang="en-US" sz="1800" b="1" dirty="0" smtClean="0"/>
              <a:t>28 </a:t>
            </a:r>
            <a:r>
              <a:rPr lang="ru-RU" sz="1800" b="1" dirty="0" smtClean="0"/>
              <a:t>февраля 2019</a:t>
            </a:r>
          </a:p>
          <a:p>
            <a:pPr>
              <a:buFontTx/>
              <a:buNone/>
            </a:pPr>
            <a:r>
              <a:rPr lang="ru-RU" sz="1800" b="1" dirty="0" smtClean="0"/>
              <a:t>Библиотека Добролюбова</a:t>
            </a:r>
            <a:endParaRPr lang="ru-RU" sz="1800" dirty="0" smtClean="0"/>
          </a:p>
          <a:p>
            <a:pPr>
              <a:buFontTx/>
              <a:buNone/>
            </a:pPr>
            <a:endParaRPr lang="ru-RU" sz="2800" i="1" dirty="0"/>
          </a:p>
          <a:p>
            <a:pPr>
              <a:buFontTx/>
              <a:buNone/>
            </a:pPr>
            <a:endParaRPr lang="ru-RU" sz="2800" i="1" dirty="0" smtClean="0"/>
          </a:p>
          <a:p>
            <a:pPr>
              <a:buFontTx/>
              <a:buNone/>
            </a:pPr>
            <a:endParaRPr lang="ru-RU" sz="2800" i="1" dirty="0"/>
          </a:p>
          <a:p>
            <a:pPr>
              <a:buFontTx/>
              <a:buNone/>
            </a:pPr>
            <a:endParaRPr lang="ru-RU" sz="2800" i="1" dirty="0" smtClean="0"/>
          </a:p>
          <a:p>
            <a:pPr>
              <a:buFontTx/>
              <a:buNone/>
            </a:pPr>
            <a:endParaRPr lang="ru-RU" sz="2800" i="1" dirty="0"/>
          </a:p>
          <a:p>
            <a:pPr>
              <a:buFontTx/>
              <a:buNone/>
            </a:pPr>
            <a:endParaRPr lang="ru-RU" sz="2800" i="1" dirty="0" smtClean="0"/>
          </a:p>
          <a:p>
            <a:pPr>
              <a:buFontTx/>
              <a:buNone/>
            </a:pPr>
            <a:endParaRPr lang="ru-RU" sz="2800" i="1" dirty="0"/>
          </a:p>
          <a:p>
            <a:pPr>
              <a:buFontTx/>
              <a:buNone/>
            </a:pPr>
            <a:endParaRPr lang="ru-RU" sz="2800" i="1" dirty="0" smtClean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7000" y="5105400"/>
            <a:ext cx="1447800" cy="102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logo_eshkolot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2209800" cy="1224597"/>
          </a:xfrm>
          <a:prstGeom prst="rect">
            <a:avLst/>
          </a:prstGeom>
        </p:spPr>
      </p:pic>
      <p:pic>
        <p:nvPicPr>
          <p:cNvPr id="8" name="Picture 7" descr="Fugu Fish Kat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3143" y="3429000"/>
            <a:ext cx="4117656" cy="328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Picture 4" descr="Fugu Map Kovno Russia Ja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99481" cy="3483177"/>
          </a:xfrm>
          <a:prstGeom prst="rect">
            <a:avLst/>
          </a:prstGeom>
        </p:spPr>
      </p:pic>
      <p:pic>
        <p:nvPicPr>
          <p:cNvPr id="7" name="Picture 6" descr="Fugu Curacao Japan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1271" y="2362200"/>
            <a:ext cx="4652730" cy="4403724"/>
          </a:xfrm>
          <a:prstGeom prst="rect">
            <a:avLst/>
          </a:prstGeom>
        </p:spPr>
      </p:pic>
      <p:pic>
        <p:nvPicPr>
          <p:cNvPr id="8" name="Picture 7" descr="Fugu Curacao 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95076"/>
            <a:ext cx="5105400" cy="2862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Zorach </a:t>
            </a:r>
            <a:r>
              <a:rPr lang="en-US" dirty="0" err="1" smtClean="0"/>
              <a:t>Warhaftig</a:t>
            </a:r>
            <a:r>
              <a:rPr lang="en-US" dirty="0" smtClean="0"/>
              <a:t> (1906-2002)</a:t>
            </a:r>
            <a:endParaRPr lang="en-US" dirty="0"/>
          </a:p>
        </p:txBody>
      </p:sp>
      <p:pic>
        <p:nvPicPr>
          <p:cNvPr id="7" name="Picture 6" descr="Sugihara Visa Warhaftig 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500"/>
            <a:ext cx="4337050" cy="6159500"/>
          </a:xfrm>
          <a:prstGeom prst="rect">
            <a:avLst/>
          </a:prstGeom>
        </p:spPr>
      </p:pic>
      <p:pic>
        <p:nvPicPr>
          <p:cNvPr id="96258" name="Picture 2" descr="https://upload.wikimedia.org/wikipedia/commons/thumb/a/a4/Zerach_Warhaftig.jpg/220px-Zerach_Warhaft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581400"/>
            <a:ext cx="2095500" cy="3133726"/>
          </a:xfrm>
          <a:prstGeom prst="rect">
            <a:avLst/>
          </a:prstGeom>
          <a:noFill/>
        </p:spPr>
      </p:pic>
      <p:pic>
        <p:nvPicPr>
          <p:cNvPr id="8" name="Picture 7" descr="Sugihara Visa Warhaft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8350" y="793750"/>
            <a:ext cx="4565650" cy="6064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Sugihara’s visa</a:t>
            </a:r>
            <a:endParaRPr lang="en-US" dirty="0"/>
          </a:p>
        </p:txBody>
      </p:sp>
      <p:pic>
        <p:nvPicPr>
          <p:cNvPr id="5" name="Picture 4" descr="Sugihara V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548" y="152400"/>
            <a:ext cx="5721102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8410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Norihiro</a:t>
            </a:r>
            <a:r>
              <a:rPr lang="en-US" dirty="0" smtClean="0"/>
              <a:t> Yasue (1886-1950, Gulag)</a:t>
            </a:r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dirty="0" err="1" smtClean="0"/>
              <a:t>Inuzuka</a:t>
            </a:r>
            <a:r>
              <a:rPr lang="en-US" dirty="0" smtClean="0"/>
              <a:t> (1890-1965)</a:t>
            </a:r>
            <a:endParaRPr lang="en-US" dirty="0"/>
          </a:p>
        </p:txBody>
      </p:sp>
      <p:pic>
        <p:nvPicPr>
          <p:cNvPr id="77826" name="Picture 2" descr="Norihiro Ya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643768" cy="5200650"/>
          </a:xfrm>
          <a:prstGeom prst="rect">
            <a:avLst/>
          </a:prstGeom>
          <a:noFill/>
        </p:spPr>
      </p:pic>
      <p:pic>
        <p:nvPicPr>
          <p:cNvPr id="7" name="Picture 2" descr="Koreshige Inuz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767" y="3124200"/>
            <a:ext cx="3097333" cy="3533775"/>
          </a:xfrm>
          <a:prstGeom prst="rect">
            <a:avLst/>
          </a:prstGeom>
          <a:noFill/>
        </p:spPr>
      </p:pic>
      <p:pic>
        <p:nvPicPr>
          <p:cNvPr id="77828" name="Picture 4" descr="http://berkovich-zametki.com/2008/Zametki/Nomer12/Zinber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95622"/>
            <a:ext cx="4095750" cy="5509978"/>
          </a:xfrm>
          <a:prstGeom prst="rect">
            <a:avLst/>
          </a:prstGeom>
          <a:noFill/>
        </p:spPr>
      </p:pic>
      <p:pic>
        <p:nvPicPr>
          <p:cNvPr id="77830" name="Picture 6" descr="http://berkovich-zametki.com/2008/Zametki/Nomer12/Zinber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90600"/>
            <a:ext cx="43053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Higuchi Kiichiro (1882-1970) - R</a:t>
            </a:r>
          </a:p>
          <a:p>
            <a:pPr>
              <a:buNone/>
            </a:pPr>
            <a:r>
              <a:rPr lang="en-US" dirty="0" err="1" smtClean="0"/>
              <a:t>Ayukawa</a:t>
            </a:r>
            <a:r>
              <a:rPr lang="en-US" dirty="0" smtClean="0"/>
              <a:t> </a:t>
            </a:r>
            <a:r>
              <a:rPr lang="en-US" dirty="0" err="1" smtClean="0"/>
              <a:t>Yoshisuke</a:t>
            </a:r>
            <a:r>
              <a:rPr lang="en-US" dirty="0" smtClean="0"/>
              <a:t> </a:t>
            </a:r>
            <a:r>
              <a:rPr lang="en-US" dirty="0" smtClean="0"/>
              <a:t>(1889-1967), founder of </a:t>
            </a:r>
            <a:r>
              <a:rPr lang="en-US" dirty="0" smtClean="0"/>
              <a:t>Nissan - 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6018" name="Picture 2" descr="Image result for norihiro yas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781300" cy="4235163"/>
          </a:xfrm>
          <a:prstGeom prst="rect">
            <a:avLst/>
          </a:prstGeom>
          <a:noFill/>
        </p:spPr>
      </p:pic>
      <p:pic>
        <p:nvPicPr>
          <p:cNvPr id="7" name="Picture 2" descr="Aikawa Yosu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2362200"/>
            <a:ext cx="2869223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Dr. Stephen Wise (1874-1949)</a:t>
            </a:r>
            <a:endParaRPr lang="en-US" dirty="0"/>
          </a:p>
        </p:txBody>
      </p:sp>
      <p:pic>
        <p:nvPicPr>
          <p:cNvPr id="4098" name="Picture 2" descr="https://upload.wikimedia.org/wikipedia/commons/thumb/e/e8/Doctor_Stephen_S._Wise%2C_Rabbi_of_the_Free_Synagogue%2C_has_become_a_laborer_in_the_shipbuilding_yards_of_the_Luder_Marine_-_NARA_-_533712.tif/lossy-page1-220px-Doctor_Stephen_S._Wise%2C_Rabbi_of_the_Free_Synagogue%2C_has_become_a_laborer_in_the_shipbuilding_yards_of_the_Luder_Marine_-_NARA_-_533712.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3733800" cy="519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Residence Permit of C.B. </a:t>
            </a:r>
            <a:r>
              <a:rPr lang="en-US" dirty="0" err="1" smtClean="0"/>
              <a:t>Fiszoff</a:t>
            </a:r>
            <a:r>
              <a:rPr lang="en-US" dirty="0" smtClean="0"/>
              <a:t>, Shanghai</a:t>
            </a:r>
            <a:endParaRPr lang="en-US" dirty="0"/>
          </a:p>
        </p:txBody>
      </p:sp>
      <p:pic>
        <p:nvPicPr>
          <p:cNvPr id="5" name="Picture 4" descr="Fugu Refugee 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07280"/>
            <a:ext cx="7911888" cy="5950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Zelig</a:t>
            </a:r>
            <a:r>
              <a:rPr lang="en-US" dirty="0" smtClean="0"/>
              <a:t> </a:t>
            </a:r>
            <a:r>
              <a:rPr lang="en-US" dirty="0" err="1" smtClean="0"/>
              <a:t>Belokamen</a:t>
            </a:r>
            <a:r>
              <a:rPr lang="en-US" dirty="0" smtClean="0"/>
              <a:t> (1899-1983), </a:t>
            </a:r>
          </a:p>
          <a:p>
            <a:pPr>
              <a:buNone/>
            </a:pPr>
            <a:r>
              <a:rPr lang="en-US" dirty="0" smtClean="0"/>
              <a:t>Tientsin</a:t>
            </a:r>
            <a:endParaRPr lang="en-US" dirty="0"/>
          </a:p>
        </p:txBody>
      </p:sp>
      <p:pic>
        <p:nvPicPr>
          <p:cNvPr id="94210" name="Picture 2" descr="Image result for Zelig belok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267200" cy="4967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333300"/>
          </a:solidFill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9900"/>
                </a:solidFill>
              </a:rPr>
              <a:t>WWII Refugees: Jacob </a:t>
            </a:r>
            <a:r>
              <a:rPr lang="en-US" dirty="0" err="1" smtClean="0">
                <a:solidFill>
                  <a:srgbClr val="FF9900"/>
                </a:solidFill>
              </a:rPr>
              <a:t>Shimkin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8718529" cy="5922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Legends of Ten Lost Tribes</a:t>
            </a:r>
          </a:p>
          <a:p>
            <a:pPr>
              <a:buNone/>
            </a:pPr>
            <a:r>
              <a:rPr lang="en-US" i="1" dirty="0" err="1" smtClean="0"/>
              <a:t>Tengu</a:t>
            </a:r>
            <a:r>
              <a:rPr lang="en-US" dirty="0" smtClean="0"/>
              <a:t> </a:t>
            </a:r>
            <a:r>
              <a:rPr lang="ja-JP" altLang="en-US" smtClean="0"/>
              <a:t>天</a:t>
            </a:r>
            <a:r>
              <a:rPr lang="ja-JP" altLang="en-US" smtClean="0"/>
              <a:t>狗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dirty="0" smtClean="0"/>
              <a:t>						</a:t>
            </a:r>
            <a:r>
              <a:rPr lang="en-US" altLang="ja-JP" i="1" dirty="0" err="1" smtClean="0"/>
              <a:t>tokin</a:t>
            </a:r>
            <a:r>
              <a:rPr lang="en-US" altLang="ja-JP" dirty="0" smtClean="0"/>
              <a:t> </a:t>
            </a:r>
            <a:r>
              <a:rPr lang="ja-JP" altLang="en-US" smtClean="0"/>
              <a:t>頭</a:t>
            </a:r>
            <a:r>
              <a:rPr lang="ja-JP" altLang="en-US" smtClean="0"/>
              <a:t>襟 </a:t>
            </a:r>
            <a:endParaRPr lang="ja-JP" altLang="en-US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akao Tengu Beak Tfil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29402" y="2540234"/>
            <a:ext cx="4916403" cy="3352800"/>
          </a:xfrm>
          <a:prstGeom prst="rect">
            <a:avLst/>
          </a:prstGeom>
        </p:spPr>
      </p:pic>
      <p:pic>
        <p:nvPicPr>
          <p:cNvPr id="9" name="Picture 8" descr="Takao Tengu Nose 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78316" y="2348195"/>
            <a:ext cx="4884487" cy="38303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Picture 4" descr="Yoko-Cem-Vessels D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85750"/>
            <a:ext cx="6096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Otpor</a:t>
            </a:r>
            <a:r>
              <a:rPr lang="en-US" dirty="0" smtClean="0"/>
              <a:t> Incident, Feb. 1938</a:t>
            </a:r>
            <a:endParaRPr lang="en-US" dirty="0"/>
          </a:p>
        </p:txBody>
      </p:sp>
      <p:pic>
        <p:nvPicPr>
          <p:cNvPr id="5" name="Picture 4" descr="Sugihara Higuchi Otpor Inci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352"/>
            <a:ext cx="9144000" cy="56252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Star of David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en-US" sz="2800" dirty="0" err="1" smtClean="0"/>
              <a:t>Manai-jinja</a:t>
            </a:r>
            <a:r>
              <a:rPr lang="en-US" sz="2800" dirty="0" smtClean="0"/>
              <a:t>, Kyoto Pref.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i="1" dirty="0" err="1" smtClean="0"/>
              <a:t>Genji-monogatari</a:t>
            </a:r>
            <a:r>
              <a:rPr lang="en-US" dirty="0" smtClean="0"/>
              <a:t> scroll, 12 c.	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</a:t>
            </a:r>
            <a:r>
              <a:rPr lang="en-US" altLang="ja-JP" i="1" dirty="0" smtClean="0"/>
              <a:t>Kagome</a:t>
            </a:r>
            <a:r>
              <a:rPr lang="en-US" altLang="ja-JP" dirty="0" smtClean="0"/>
              <a:t> </a:t>
            </a:r>
            <a:r>
              <a:rPr lang="ja-JP" altLang="en-US" smtClean="0"/>
              <a:t>籠</a:t>
            </a:r>
            <a:r>
              <a:rPr lang="ja-JP" altLang="en-US" smtClean="0"/>
              <a:t>目 </a:t>
            </a:r>
            <a:r>
              <a:rPr lang="en-US" altLang="ja-JP" dirty="0" smtClean="0"/>
              <a:t>lattice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://www.biblemysteries.com/images/jap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2514600" cy="3394711"/>
          </a:xfrm>
          <a:prstGeom prst="rect">
            <a:avLst/>
          </a:prstGeom>
          <a:noFill/>
        </p:spPr>
      </p:pic>
      <p:pic>
        <p:nvPicPr>
          <p:cNvPr id="7" name="Picture 6" descr="Genji_emaki_SUZUMUSHI c1130 Goto D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219200"/>
            <a:ext cx="4802965" cy="4114800"/>
          </a:xfrm>
          <a:prstGeom prst="rect">
            <a:avLst/>
          </a:prstGeom>
        </p:spPr>
      </p:pic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1725631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Kodama-</a:t>
            </a:r>
            <a:r>
              <a:rPr lang="en-US" dirty="0" err="1" smtClean="0"/>
              <a:t>jinja</a:t>
            </a:r>
            <a:r>
              <a:rPr lang="en-US" dirty="0" smtClean="0"/>
              <a:t>, </a:t>
            </a:r>
            <a:r>
              <a:rPr lang="en-US" dirty="0" err="1" smtClean="0"/>
              <a:t>Enoshima</a:t>
            </a:r>
            <a:r>
              <a:rPr lang="en-US" dirty="0" smtClean="0"/>
              <a:t> Island</a:t>
            </a:r>
            <a:endParaRPr lang="en-US" dirty="0"/>
          </a:p>
        </p:txBody>
      </p:sp>
      <p:pic>
        <p:nvPicPr>
          <p:cNvPr id="5" name="Picture 12" descr="8 Jap-Enoshima-Kodama-hexa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733800" cy="61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9 Yamamoto-sensei-n-Zhe-New-Year-19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685800"/>
            <a:ext cx="4522788" cy="6045454"/>
          </a:xfrm>
          <a:prstGeom prst="rect">
            <a:avLst/>
          </a:prstGeom>
          <a:noFill/>
          <a:ln/>
        </p:spPr>
      </p:pic>
      <p:pic>
        <p:nvPicPr>
          <p:cNvPr id="8" name="Picture 7" descr="Daruma Ebuge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539" y="3505200"/>
            <a:ext cx="2773441" cy="3172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33330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rgbClr val="FF9900"/>
                </a:solidFill>
              </a:rPr>
              <a:t>Russian </a:t>
            </a:r>
            <a:r>
              <a:rPr lang="en-US" sz="2800" b="1" dirty="0" smtClean="0">
                <a:solidFill>
                  <a:srgbClr val="FF9900"/>
                </a:solidFill>
              </a:rPr>
              <a:t>Jews in Japan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FF99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The </a:t>
            </a:r>
            <a:r>
              <a:rPr lang="en-US" sz="2800" dirty="0">
                <a:solidFill>
                  <a:srgbClr val="FF9900"/>
                </a:solidFill>
              </a:rPr>
              <a:t>Jewish Community of </a:t>
            </a:r>
            <a:r>
              <a:rPr lang="en-US" sz="2800" dirty="0" smtClean="0">
                <a:solidFill>
                  <a:srgbClr val="FF9900"/>
                </a:solidFill>
              </a:rPr>
              <a:t>Japan </a:t>
            </a:r>
            <a:r>
              <a:rPr lang="en-US" sz="2800" dirty="0">
                <a:solidFill>
                  <a:srgbClr val="FF9900"/>
                </a:solidFill>
              </a:rPr>
              <a:t>was established March 21, </a:t>
            </a:r>
            <a:r>
              <a:rPr lang="en-US" sz="2800" dirty="0" smtClean="0">
                <a:solidFill>
                  <a:srgbClr val="FF9900"/>
                </a:solidFill>
              </a:rPr>
              <a:t>1953 (Tokyo), </a:t>
            </a:r>
            <a:r>
              <a:rPr lang="en-US" sz="2800" dirty="0">
                <a:solidFill>
                  <a:srgbClr val="FF9900"/>
                </a:solidFill>
              </a:rPr>
              <a:t>founded by merchant Jews primarily from </a:t>
            </a:r>
            <a:r>
              <a:rPr lang="en-US" sz="2800" dirty="0" smtClean="0">
                <a:solidFill>
                  <a:srgbClr val="FF9900"/>
                </a:solidFill>
              </a:rPr>
              <a:t>Harbin </a:t>
            </a:r>
            <a:r>
              <a:rPr lang="en-US" sz="2800" dirty="0">
                <a:solidFill>
                  <a:srgbClr val="FF9900"/>
                </a:solidFill>
              </a:rPr>
              <a:t>and Shanghai. </a:t>
            </a:r>
            <a:br>
              <a:rPr lang="en-US" sz="2800" dirty="0">
                <a:solidFill>
                  <a:srgbClr val="FF9900"/>
                </a:solidFill>
              </a:rPr>
            </a:br>
            <a:r>
              <a:rPr lang="en-US" sz="2800" dirty="0">
                <a:solidFill>
                  <a:srgbClr val="FF9900"/>
                </a:solidFill>
              </a:rPr>
              <a:t/>
            </a:r>
            <a:br>
              <a:rPr lang="en-US" sz="2800" dirty="0">
                <a:solidFill>
                  <a:srgbClr val="FF9900"/>
                </a:solidFill>
              </a:rPr>
            </a:br>
            <a:r>
              <a:rPr lang="en-US" sz="2800" dirty="0">
                <a:solidFill>
                  <a:srgbClr val="FF9900"/>
                </a:solidFill>
              </a:rPr>
              <a:t>"The criteria to be a member </a:t>
            </a:r>
            <a:r>
              <a:rPr lang="en-US" sz="2800" dirty="0" smtClean="0">
                <a:solidFill>
                  <a:srgbClr val="FF9900"/>
                </a:solidFill>
              </a:rPr>
              <a:t>were </a:t>
            </a:r>
            <a:r>
              <a:rPr lang="en-US" sz="2800" dirty="0">
                <a:solidFill>
                  <a:srgbClr val="FF9900"/>
                </a:solidFill>
              </a:rPr>
              <a:t>to be able to speak Russian, play poker and drink vodka," </a:t>
            </a:r>
            <a:endParaRPr lang="en-US" sz="2800" dirty="0" smtClean="0">
              <a:solidFill>
                <a:srgbClr val="FF9900"/>
              </a:solidFill>
            </a:endParaRPr>
          </a:p>
          <a:p>
            <a:pPr lvl="3"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</a:rPr>
              <a:t>                                      Ernie </a:t>
            </a:r>
            <a:r>
              <a:rPr lang="en-US" sz="2400" dirty="0">
                <a:solidFill>
                  <a:srgbClr val="FF9900"/>
                </a:solidFill>
              </a:rPr>
              <a:t>Salomon, </a:t>
            </a:r>
            <a:endParaRPr lang="en-US" sz="2400" dirty="0" smtClean="0">
              <a:solidFill>
                <a:srgbClr val="FF9900"/>
              </a:solidFill>
            </a:endParaRPr>
          </a:p>
          <a:p>
            <a:pPr lvl="3"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</a:rPr>
              <a:t>                                      former community president </a:t>
            </a:r>
          </a:p>
          <a:p>
            <a:pPr lvl="3">
              <a:buNone/>
            </a:pPr>
            <a:endParaRPr lang="en-US" sz="2400" dirty="0" smtClean="0">
              <a:solidFill>
                <a:srgbClr val="FF9900"/>
              </a:solidFill>
            </a:endParaRPr>
          </a:p>
          <a:p>
            <a:pPr lvl="3"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Before:  </a:t>
            </a:r>
            <a:r>
              <a:rPr lang="en-US" sz="2800" dirty="0">
                <a:solidFill>
                  <a:srgbClr val="FF9900"/>
                </a:solidFill>
              </a:rPr>
              <a:t>Jewish Benevolent Association of Yokohama – Settlement #82 </a:t>
            </a:r>
            <a:r>
              <a:rPr lang="en-US" sz="2800" dirty="0" smtClean="0">
                <a:solidFill>
                  <a:srgbClr val="FF9900"/>
                </a:solidFill>
              </a:rPr>
              <a:t> - from the Bluff Directory, 1923</a:t>
            </a:r>
          </a:p>
          <a:p>
            <a:pPr lvl="3">
              <a:buFontTx/>
              <a:buNone/>
            </a:pPr>
            <a:endParaRPr lang="en-US" sz="2400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Luri</a:t>
            </a:r>
            <a:r>
              <a:rPr lang="en-US" dirty="0" smtClean="0"/>
              <a:t> Brothers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83065" y="22000"/>
            <a:ext cx="4060935" cy="6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Yoko-cem Meyer Lu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77123"/>
            <a:ext cx="3962400" cy="5928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333300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ja-JP" dirty="0" smtClean="0">
                <a:solidFill>
                  <a:srgbClr val="FF9900"/>
                </a:solidFill>
                <a:ea typeface="MS PGothic" pitchFamily="34" charset="-128"/>
              </a:rPr>
              <a:t>Sam </a:t>
            </a:r>
            <a:r>
              <a:rPr lang="en-US" altLang="ja-JP" dirty="0" err="1" smtClean="0">
                <a:solidFill>
                  <a:srgbClr val="FF9900"/>
                </a:solidFill>
                <a:ea typeface="MS PGothic" pitchFamily="34" charset="-128"/>
              </a:rPr>
              <a:t>Vilensky</a:t>
            </a:r>
            <a:r>
              <a:rPr lang="en-US" altLang="ja-JP" dirty="0" smtClean="0">
                <a:solidFill>
                  <a:srgbClr val="FF9900"/>
                </a:solidFill>
                <a:ea typeface="MS PGothic" pitchFamily="34" charset="-128"/>
              </a:rPr>
              <a:t> (1904-65)</a:t>
            </a:r>
            <a:endParaRPr lang="ja-JP" altLang="en-US" dirty="0">
              <a:solidFill>
                <a:srgbClr val="FF9900"/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838200"/>
            <a:ext cx="8479972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Chiune</a:t>
            </a:r>
            <a:r>
              <a:rPr lang="en-US" dirty="0" smtClean="0"/>
              <a:t> (</a:t>
            </a:r>
            <a:r>
              <a:rPr lang="en-US" dirty="0" err="1" smtClean="0"/>
              <a:t>Sinpo</a:t>
            </a:r>
            <a:r>
              <a:rPr lang="en-US" dirty="0" smtClean="0"/>
              <a:t>) Sugihara (1900-1986)</a:t>
            </a:r>
            <a:endParaRPr lang="en-US" dirty="0"/>
          </a:p>
        </p:txBody>
      </p:sp>
      <p:pic>
        <p:nvPicPr>
          <p:cNvPr id="5" name="Picture 4" descr="Sugihara Photo Yo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447800"/>
            <a:ext cx="3988326" cy="5026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EDEFA9"/>
          </a:solidFill>
        </p:spPr>
        <p:txBody>
          <a:bodyPr/>
          <a:lstStyle/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9171160" cy="68625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Picture 4" descr="Fugu Map Wor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3391"/>
            <a:ext cx="9144000" cy="5571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175</Words>
  <Application>Microsoft Office PowerPoint</Application>
  <PresentationFormat>On-screen Show (4:3)</PresentationFormat>
  <Paragraphs>251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Slide 19</vt:lpstr>
      <vt:lpstr>.</vt:lpstr>
      <vt:lpstr>.</vt:lpstr>
      <vt:lpstr>.</vt:lpstr>
    </vt:vector>
  </TitlesOfParts>
  <Company>- ETH0 -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&amp; FOUND (ALMOST): Japanese Prints in Russian Museums</dc:title>
  <dc:creator>Evgeny</dc:creator>
  <cp:lastModifiedBy>Evenbach</cp:lastModifiedBy>
  <cp:revision>15</cp:revision>
  <dcterms:created xsi:type="dcterms:W3CDTF">2008-07-14T14:01:32Z</dcterms:created>
  <dcterms:modified xsi:type="dcterms:W3CDTF">2019-02-27T22:28:30Z</dcterms:modified>
</cp:coreProperties>
</file>