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46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310" r:id="rId10"/>
    <p:sldId id="266" r:id="rId11"/>
    <p:sldId id="312" r:id="rId12"/>
    <p:sldId id="311" r:id="rId13"/>
    <p:sldId id="313" r:id="rId14"/>
    <p:sldId id="314" r:id="rId15"/>
    <p:sldId id="315" r:id="rId16"/>
    <p:sldId id="320" r:id="rId17"/>
    <p:sldId id="316" r:id="rId18"/>
    <p:sldId id="317" r:id="rId19"/>
    <p:sldId id="318" r:id="rId20"/>
    <p:sldId id="319" r:id="rId21"/>
    <p:sldId id="321" r:id="rId22"/>
    <p:sldId id="322" r:id="rId23"/>
    <p:sldId id="323" r:id="rId24"/>
    <p:sldId id="324" r:id="rId25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5316528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64A3-48F9-49FC-AB55-FD934E17B3A1}" type="datetimeFigureOut">
              <a:rPr lang="he-IL" smtClean="0"/>
              <a:t>כ"ח/אייר/תשע"ו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614C-06E2-4DE1-A5CE-E84A8CDC189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64A3-48F9-49FC-AB55-FD934E17B3A1}" type="datetimeFigureOut">
              <a:rPr lang="he-IL" smtClean="0"/>
              <a:t>כ"ח/אייר/תשע"ו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614C-06E2-4DE1-A5CE-E84A8CDC189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64A3-48F9-49FC-AB55-FD934E17B3A1}" type="datetimeFigureOut">
              <a:rPr lang="he-IL" smtClean="0"/>
              <a:t>כ"ח/אייר/תשע"ו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614C-06E2-4DE1-A5CE-E84A8CDC189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64A3-48F9-49FC-AB55-FD934E17B3A1}" type="datetimeFigureOut">
              <a:rPr lang="he-IL" smtClean="0"/>
              <a:t>כ"ח/אייר/תשע"ו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614C-06E2-4DE1-A5CE-E84A8CDC189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64A3-48F9-49FC-AB55-FD934E17B3A1}" type="datetimeFigureOut">
              <a:rPr lang="he-IL" smtClean="0"/>
              <a:t>כ"ח/אייר/תשע"ו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614C-06E2-4DE1-A5CE-E84A8CDC189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64A3-48F9-49FC-AB55-FD934E17B3A1}" type="datetimeFigureOut">
              <a:rPr lang="he-IL" smtClean="0"/>
              <a:t>כ"ח/אייר/תשע"ו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614C-06E2-4DE1-A5CE-E84A8CDC1897}" type="slidenum">
              <a:rPr lang="he-IL" smtClean="0"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64A3-48F9-49FC-AB55-FD934E17B3A1}" type="datetimeFigureOut">
              <a:rPr lang="he-IL" smtClean="0"/>
              <a:t>כ"ח/אייר/תשע"ו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614C-06E2-4DE1-A5CE-E84A8CDC189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64A3-48F9-49FC-AB55-FD934E17B3A1}" type="datetimeFigureOut">
              <a:rPr lang="he-IL" smtClean="0"/>
              <a:t>כ"ח/אייר/תשע"ו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614C-06E2-4DE1-A5CE-E84A8CDC189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64A3-48F9-49FC-AB55-FD934E17B3A1}" type="datetimeFigureOut">
              <a:rPr lang="he-IL" smtClean="0"/>
              <a:t>כ"ח/אייר/תשע"ו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614C-06E2-4DE1-A5CE-E84A8CDC189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64A3-48F9-49FC-AB55-FD934E17B3A1}" type="datetimeFigureOut">
              <a:rPr lang="he-IL" smtClean="0"/>
              <a:t>כ"ח/אייר/תשע"ו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AF614C-06E2-4DE1-A5CE-E84A8CDC189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64A3-48F9-49FC-AB55-FD934E17B3A1}" type="datetimeFigureOut">
              <a:rPr lang="he-IL" smtClean="0"/>
              <a:t>כ"ח/אייר/תשע"ו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614C-06E2-4DE1-A5CE-E84A8CDC189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E5564A3-48F9-49FC-AB55-FD934E17B3A1}" type="datetimeFigureOut">
              <a:rPr lang="he-IL" smtClean="0"/>
              <a:t>כ"ח/אייר/תשע"ו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FAF614C-06E2-4DE1-A5CE-E84A8CDC1897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</p:sldLayoutIdLst>
  <p:hf sldNum="0" hdr="0" ftr="0" dt="0"/>
  <p:txStyles>
    <p:titleStyle>
      <a:lvl1pPr algn="l" defTabSz="914400" rtl="1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6000" dirty="0" smtClean="0"/>
              <a:t>Тело в языке</a:t>
            </a:r>
            <a:endParaRPr lang="en" sz="6000" dirty="0"/>
          </a:p>
        </p:txBody>
      </p:sp>
      <p:sp>
        <p:nvSpPr>
          <p:cNvPr id="32" name="Shape 32"/>
          <p:cNvSpPr txBox="1">
            <a:spLocks noGrp="1"/>
          </p:cNvSpPr>
          <p:nvPr>
            <p:ph type="subTitle" idx="1"/>
          </p:nvPr>
        </p:nvSpPr>
        <p:spPr>
          <a:xfrm>
            <a:off x="457200" y="4724400"/>
            <a:ext cx="8229600" cy="187457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ru-RU" sz="4000" dirty="0" smtClean="0"/>
              <a:t>             </a:t>
            </a:r>
            <a:r>
              <a:rPr lang="en" sz="4000" dirty="0" smtClean="0"/>
              <a:t>Александра </a:t>
            </a:r>
            <a:r>
              <a:rPr lang="en" sz="4000" dirty="0"/>
              <a:t>Полян</a:t>
            </a:r>
          </a:p>
          <a:p>
            <a:pPr algn="ctr" rtl="0">
              <a:spcBef>
                <a:spcPts val="0"/>
              </a:spcBef>
              <a:buNone/>
            </a:pPr>
            <a:r>
              <a:rPr lang="ru-RU" sz="4000" dirty="0" smtClean="0"/>
              <a:t>      </a:t>
            </a:r>
            <a:r>
              <a:rPr lang="en" sz="4000" dirty="0" smtClean="0"/>
              <a:t>0</a:t>
            </a:r>
            <a:r>
              <a:rPr lang="ru-RU" sz="4000" dirty="0" smtClean="0"/>
              <a:t>5</a:t>
            </a:r>
            <a:r>
              <a:rPr lang="en" sz="4000" dirty="0" smtClean="0"/>
              <a:t>.</a:t>
            </a:r>
            <a:r>
              <a:rPr lang="ru-RU" sz="4000" dirty="0" smtClean="0"/>
              <a:t>06</a:t>
            </a:r>
            <a:r>
              <a:rPr lang="en" sz="4000" dirty="0" smtClean="0"/>
              <a:t>.201</a:t>
            </a:r>
            <a:r>
              <a:rPr lang="ru-RU" sz="4000" dirty="0" smtClean="0"/>
              <a:t>6</a:t>
            </a:r>
            <a:endParaRPr lang="en" sz="40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sz="4000" dirty="0" smtClean="0"/>
              <a:t>Ориентация</a:t>
            </a:r>
            <a:endParaRPr lang="en" sz="4000" dirty="0"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609600" lvl="0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itchFamily="34" charset="0"/>
              <a:buChar char="•"/>
            </a:pPr>
            <a:r>
              <a:rPr lang="ru-RU" sz="4000" dirty="0" smtClean="0"/>
              <a:t>Верх </a:t>
            </a:r>
            <a:r>
              <a:rPr lang="en-US" sz="4000" dirty="0" smtClean="0"/>
              <a:t>vs. </a:t>
            </a:r>
            <a:r>
              <a:rPr lang="ru-RU" sz="4000" dirty="0" smtClean="0"/>
              <a:t>н</a:t>
            </a:r>
            <a:r>
              <a:rPr lang="ru-RU" sz="4000" dirty="0" smtClean="0"/>
              <a:t>из</a:t>
            </a:r>
          </a:p>
          <a:p>
            <a:pPr marL="38100" lvl="0" indent="0" algn="l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ru-RU" sz="4000" dirty="0" smtClean="0"/>
              <a:t>(Лакофф, Джонсон. </a:t>
            </a:r>
            <a:r>
              <a:rPr lang="ru-RU" sz="4000" dirty="0" smtClean="0"/>
              <a:t>Метафоры, которыми мы живем</a:t>
            </a:r>
            <a:r>
              <a:rPr lang="ru-RU" sz="4000" dirty="0" smtClean="0"/>
              <a:t>) </a:t>
            </a:r>
          </a:p>
          <a:p>
            <a:pPr marL="609600" lvl="0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itchFamily="34" charset="0"/>
              <a:buChar char="•"/>
            </a:pPr>
            <a:r>
              <a:rPr lang="ru-RU" sz="4000" dirty="0" smtClean="0"/>
              <a:t>Право </a:t>
            </a:r>
            <a:r>
              <a:rPr lang="en-US" sz="4000" dirty="0" smtClean="0"/>
              <a:t>vs. </a:t>
            </a:r>
            <a:r>
              <a:rPr lang="ru-RU" sz="4000" dirty="0" smtClean="0"/>
              <a:t>лево</a:t>
            </a:r>
            <a:endParaRPr lang="en" sz="40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sz="4000" dirty="0" smtClean="0"/>
              <a:t>Часть вместо целого</a:t>
            </a:r>
            <a:endParaRPr lang="en" sz="4000" dirty="0"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8100" lvl="0" indent="0" algn="l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ru-RU" sz="4000" dirty="0" smtClean="0"/>
              <a:t>«Живот голоден», «желчный пузырь боится», «бок о бок», «с глазу на глаз» и «благословение на твою голову» </a:t>
            </a:r>
            <a:endParaRPr lang="en" sz="4000" dirty="0"/>
          </a:p>
        </p:txBody>
      </p:sp>
    </p:spTree>
    <p:extLst>
      <p:ext uri="{BB962C8B-B14F-4D97-AF65-F5344CB8AC3E}">
        <p14:creationId xmlns:p14="http://schemas.microsoft.com/office/powerpoint/2010/main" val="352850728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sz="4000" dirty="0" smtClean="0"/>
              <a:t>Структура человеческого тела</a:t>
            </a:r>
            <a:endParaRPr lang="en" sz="4000" dirty="0"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609600" lvl="0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itchFamily="34" charset="0"/>
              <a:buChar char="•"/>
            </a:pPr>
            <a:r>
              <a:rPr lang="ru-RU" sz="4000" dirty="0" smtClean="0"/>
              <a:t>Органы настоящие и воображаемые </a:t>
            </a:r>
            <a:endParaRPr lang="ru-RU" sz="4000" dirty="0" smtClean="0"/>
          </a:p>
          <a:p>
            <a:pPr marL="609600" lvl="0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itchFamily="34" charset="0"/>
              <a:buChar char="•"/>
            </a:pPr>
            <a:r>
              <a:rPr lang="ru-RU" sz="4000" dirty="0" smtClean="0"/>
              <a:t>Локализация чувств и интеллектуальной деятельности в различных органах</a:t>
            </a:r>
          </a:p>
          <a:p>
            <a:pPr marL="609600" lvl="0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itchFamily="34" charset="0"/>
              <a:buChar char="•"/>
            </a:pPr>
            <a:endParaRPr lang="en" sz="4000" dirty="0"/>
          </a:p>
        </p:txBody>
      </p:sp>
    </p:spTree>
    <p:extLst>
      <p:ext uri="{BB962C8B-B14F-4D97-AF65-F5344CB8AC3E}">
        <p14:creationId xmlns:p14="http://schemas.microsoft.com/office/powerpoint/2010/main" val="358046149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sz="4000" dirty="0" smtClean="0"/>
              <a:t>Концептуализация органов</a:t>
            </a:r>
            <a:endParaRPr lang="en" sz="4000" dirty="0"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8100" lvl="0" indent="0" algn="l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ru-RU" sz="4000" dirty="0" smtClean="0"/>
              <a:t>Источники информации: фразеология и </a:t>
            </a:r>
            <a:r>
              <a:rPr lang="en-US" sz="4000" dirty="0" smtClean="0"/>
              <a:t>body language (</a:t>
            </a:r>
            <a:r>
              <a:rPr lang="ru-RU" sz="4000" dirty="0" smtClean="0"/>
              <a:t>рус. «память» и «ум»)</a:t>
            </a:r>
          </a:p>
          <a:p>
            <a:pPr marL="609600" lvl="0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itchFamily="34" charset="0"/>
              <a:buChar char="•"/>
            </a:pPr>
            <a:endParaRPr lang="en" sz="4000" dirty="0"/>
          </a:p>
        </p:txBody>
      </p:sp>
    </p:spTree>
    <p:extLst>
      <p:ext uri="{BB962C8B-B14F-4D97-AF65-F5344CB8AC3E}">
        <p14:creationId xmlns:p14="http://schemas.microsoft.com/office/powerpoint/2010/main" val="352811033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sz="4000" dirty="0" smtClean="0"/>
              <a:t>Воображаемые органы / существа внутри человека</a:t>
            </a:r>
            <a:endParaRPr lang="en" sz="4000" dirty="0"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609600" lvl="0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itchFamily="34" charset="0"/>
              <a:buChar char="•"/>
            </a:pPr>
            <a:r>
              <a:rPr lang="ru-RU" sz="4000" dirty="0" smtClean="0"/>
              <a:t>Душа</a:t>
            </a:r>
          </a:p>
          <a:p>
            <a:pPr marL="609600" lvl="0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itchFamily="34" charset="0"/>
              <a:buChar char="•"/>
            </a:pPr>
            <a:r>
              <a:rPr lang="ru-RU" sz="4000" dirty="0" smtClean="0"/>
              <a:t>(память, ум)</a:t>
            </a:r>
          </a:p>
          <a:p>
            <a:pPr marL="609600" lvl="0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itchFamily="34" charset="0"/>
              <a:buChar char="•"/>
            </a:pPr>
            <a:r>
              <a:rPr lang="ru-RU" sz="4000" dirty="0" smtClean="0"/>
              <a:t>Совесть</a:t>
            </a:r>
          </a:p>
          <a:p>
            <a:pPr marL="609600" lvl="0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itchFamily="34" charset="0"/>
              <a:buChar char="•"/>
            </a:pPr>
            <a:endParaRPr lang="en" sz="4000" dirty="0"/>
          </a:p>
        </p:txBody>
      </p:sp>
    </p:spTree>
    <p:extLst>
      <p:ext uri="{BB962C8B-B14F-4D97-AF65-F5344CB8AC3E}">
        <p14:creationId xmlns:p14="http://schemas.microsoft.com/office/powerpoint/2010/main" val="1354624333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sz="4000" dirty="0" smtClean="0"/>
              <a:t>Локализация души</a:t>
            </a:r>
            <a:endParaRPr lang="en" sz="4000" dirty="0"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609600" lvl="0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itchFamily="34" charset="0"/>
              <a:buChar char="•"/>
            </a:pPr>
            <a:r>
              <a:rPr lang="ru-RU" sz="4000" dirty="0" smtClean="0"/>
              <a:t>Душа </a:t>
            </a:r>
            <a:r>
              <a:rPr lang="en-US" sz="4000" dirty="0" smtClean="0"/>
              <a:t>vs. </a:t>
            </a:r>
            <a:r>
              <a:rPr lang="ru-RU" sz="4000" dirty="0" smtClean="0"/>
              <a:t>дух</a:t>
            </a:r>
          </a:p>
          <a:p>
            <a:pPr marL="609600" lvl="0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itchFamily="34" charset="0"/>
              <a:buChar char="•"/>
            </a:pPr>
            <a:r>
              <a:rPr lang="ru-RU" sz="4000" dirty="0" smtClean="0"/>
              <a:t>«Душа в пятки ушла», «душа не сохранила пристанища»</a:t>
            </a:r>
          </a:p>
          <a:p>
            <a:pPr marL="609600" lvl="0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itchFamily="34" charset="0"/>
              <a:buChar char="•"/>
            </a:pPr>
            <a:r>
              <a:rPr lang="ru-RU" sz="4000" dirty="0" smtClean="0"/>
              <a:t>(представления о выходе души во время чихания)</a:t>
            </a:r>
          </a:p>
          <a:p>
            <a:pPr marL="609600" lvl="0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itchFamily="34" charset="0"/>
              <a:buChar char="•"/>
            </a:pPr>
            <a:r>
              <a:rPr lang="ru-RU" sz="4000" dirty="0" smtClean="0"/>
              <a:t>Грудная клетка / шея / «душа/душка» / почки / печень / кишки</a:t>
            </a:r>
          </a:p>
          <a:p>
            <a:pPr marL="609600" lvl="0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itchFamily="34" charset="0"/>
              <a:buChar char="•"/>
            </a:pPr>
            <a:endParaRPr lang="en" sz="4000" dirty="0"/>
          </a:p>
        </p:txBody>
      </p:sp>
    </p:spTree>
    <p:extLst>
      <p:ext uri="{BB962C8B-B14F-4D97-AF65-F5344CB8AC3E}">
        <p14:creationId xmlns:p14="http://schemas.microsoft.com/office/powerpoint/2010/main" val="2651735158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sz="4000" dirty="0" smtClean="0"/>
              <a:t>Локализация души</a:t>
            </a:r>
            <a:endParaRPr lang="en" sz="4000" dirty="0"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8100" lvl="0" indent="0" algn="l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ru-RU" sz="4000" dirty="0" smtClean="0"/>
              <a:t>РЯ: Душа – вместилище сокровенного («лезть в душу», «раскрыть душу», «душа нараспашку») </a:t>
            </a:r>
          </a:p>
          <a:p>
            <a:pPr marL="38100" lvl="0" indent="0" algn="l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ru-RU" sz="4000" dirty="0" smtClean="0"/>
              <a:t>Зализняк А.А., Левонтина И.Б., Шмелев А.Д.</a:t>
            </a:r>
            <a:endParaRPr lang="en" sz="4000" dirty="0"/>
          </a:p>
        </p:txBody>
      </p:sp>
    </p:spTree>
    <p:extLst>
      <p:ext uri="{BB962C8B-B14F-4D97-AF65-F5344CB8AC3E}">
        <p14:creationId xmlns:p14="http://schemas.microsoft.com/office/powerpoint/2010/main" val="922242205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sz="3600" dirty="0" smtClean="0"/>
              <a:t>Локализация интеллектуальной деятельности</a:t>
            </a:r>
            <a:endParaRPr lang="en" sz="3600" dirty="0"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609600" lvl="0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itchFamily="34" charset="0"/>
              <a:buChar char="•"/>
            </a:pPr>
            <a:r>
              <a:rPr lang="ru-RU" sz="4000" dirty="0" smtClean="0"/>
              <a:t>Голова</a:t>
            </a:r>
          </a:p>
          <a:p>
            <a:pPr marL="609600" lvl="0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itchFamily="34" charset="0"/>
              <a:buChar char="•"/>
            </a:pPr>
            <a:r>
              <a:rPr lang="ru-RU" sz="4000" dirty="0" smtClean="0"/>
              <a:t>Сердце (</a:t>
            </a:r>
            <a:r>
              <a:rPr lang="en-US" sz="4000" dirty="0" smtClean="0"/>
              <a:t>savoir par </a:t>
            </a:r>
            <a:r>
              <a:rPr lang="en-US" sz="4000" dirty="0" err="1" smtClean="0"/>
              <a:t>coeur</a:t>
            </a:r>
            <a:r>
              <a:rPr lang="en-US" sz="4000" dirty="0" smtClean="0"/>
              <a:t>, know by heart)</a:t>
            </a:r>
            <a:endParaRPr lang="ru-RU" sz="4000" dirty="0" smtClean="0"/>
          </a:p>
          <a:p>
            <a:pPr marL="38100" lvl="0" indent="0" algn="l" rtl="0">
              <a:spcBef>
                <a:spcPts val="0"/>
              </a:spcBef>
              <a:buClr>
                <a:schemeClr val="dk1"/>
              </a:buClr>
              <a:buSzPct val="100000"/>
            </a:pPr>
            <a:endParaRPr lang="ru-RU" sz="4000" dirty="0" smtClean="0"/>
          </a:p>
          <a:p>
            <a:pPr marL="609600" lvl="0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itchFamily="34" charset="0"/>
              <a:buChar char="•"/>
            </a:pPr>
            <a:endParaRPr lang="en" sz="4000" dirty="0"/>
          </a:p>
        </p:txBody>
      </p:sp>
    </p:spTree>
    <p:extLst>
      <p:ext uri="{BB962C8B-B14F-4D97-AF65-F5344CB8AC3E}">
        <p14:creationId xmlns:p14="http://schemas.microsoft.com/office/powerpoint/2010/main" val="2820624998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sz="3600" dirty="0" smtClean="0"/>
              <a:t>Кишки</a:t>
            </a:r>
            <a:endParaRPr lang="en" sz="3600" dirty="0"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609600" lvl="0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itchFamily="34" charset="0"/>
              <a:buChar char="•"/>
            </a:pPr>
            <a:r>
              <a:rPr lang="ru-RU" sz="4000" dirty="0" smtClean="0"/>
              <a:t>Грусть:</a:t>
            </a:r>
          </a:p>
          <a:p>
            <a:pPr algn="l" rtl="0"/>
            <a:r>
              <a:rPr lang="ru-RU" sz="3200" dirty="0"/>
              <a:t>Ветка красной росы, в росе застыл аромат.</a:t>
            </a:r>
            <a:endParaRPr lang="en-US" sz="3200" dirty="0"/>
          </a:p>
          <a:p>
            <a:pPr algn="l" rtl="0"/>
            <a:r>
              <a:rPr lang="ru-RU" sz="3200" dirty="0"/>
              <a:t>Облака и дождь на горе Ушань</a:t>
            </a:r>
            <a:endParaRPr lang="en-US" sz="3200" dirty="0"/>
          </a:p>
          <a:p>
            <a:pPr algn="l" rtl="0"/>
            <a:r>
              <a:rPr lang="ru-RU" sz="3200" dirty="0"/>
              <a:t>Напрасно обрывают кишки (Ли Бо</a:t>
            </a:r>
            <a:r>
              <a:rPr lang="ru-RU" sz="3200" dirty="0" smtClean="0"/>
              <a:t>)</a:t>
            </a:r>
          </a:p>
          <a:p>
            <a:pPr algn="l" rtl="0"/>
            <a:endParaRPr lang="en-US" sz="3200" dirty="0"/>
          </a:p>
          <a:p>
            <a:pPr algn="l" rtl="0"/>
            <a:r>
              <a:rPr lang="ru-RU" sz="3200" dirty="0"/>
              <a:t>На красной бумаге коротко записал</a:t>
            </a:r>
            <a:endParaRPr lang="en-US" sz="3200" dirty="0"/>
          </a:p>
          <a:p>
            <a:pPr algn="l" rtl="0"/>
            <a:r>
              <a:rPr lang="ru-RU" sz="3200" dirty="0"/>
              <a:t>Глубокую печаль.</a:t>
            </a:r>
            <a:endParaRPr lang="en-US" sz="3200" dirty="0"/>
          </a:p>
          <a:p>
            <a:pPr algn="l" rtl="0"/>
            <a:r>
              <a:rPr lang="ru-RU" sz="3200" dirty="0"/>
              <a:t>Снова посмотрел парчовые фразы – </a:t>
            </a:r>
            <a:endParaRPr lang="en-US" sz="3200" dirty="0"/>
          </a:p>
          <a:p>
            <a:pPr algn="l" rtl="0"/>
            <a:r>
              <a:rPr lang="ru-RU" sz="3200" dirty="0"/>
              <a:t>И обрываются кишки (Су Дунпо).</a:t>
            </a:r>
            <a:endParaRPr lang="en-US" sz="3200" dirty="0"/>
          </a:p>
          <a:p>
            <a:pPr marL="38100" lvl="0" indent="0" algn="l" rtl="0">
              <a:spcBef>
                <a:spcPts val="0"/>
              </a:spcBef>
              <a:buClr>
                <a:schemeClr val="dk1"/>
              </a:buClr>
              <a:buSzPct val="100000"/>
            </a:pPr>
            <a:endParaRPr lang="ru-RU" sz="4000" dirty="0" smtClean="0"/>
          </a:p>
          <a:p>
            <a:pPr marL="38100" lvl="0" indent="0" algn="l" rtl="0">
              <a:spcBef>
                <a:spcPts val="0"/>
              </a:spcBef>
              <a:buClr>
                <a:schemeClr val="dk1"/>
              </a:buClr>
              <a:buSzPct val="100000"/>
            </a:pPr>
            <a:endParaRPr lang="ru-RU" sz="4000" dirty="0" smtClean="0"/>
          </a:p>
          <a:p>
            <a:pPr marL="609600" lvl="0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itchFamily="34" charset="0"/>
              <a:buChar char="•"/>
            </a:pPr>
            <a:endParaRPr lang="en" sz="4000" dirty="0"/>
          </a:p>
        </p:txBody>
      </p:sp>
    </p:spTree>
    <p:extLst>
      <p:ext uri="{BB962C8B-B14F-4D97-AF65-F5344CB8AC3E}">
        <p14:creationId xmlns:p14="http://schemas.microsoft.com/office/powerpoint/2010/main" val="2492313983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sz="3600" dirty="0" smtClean="0"/>
              <a:t>Кишки</a:t>
            </a:r>
            <a:endParaRPr lang="en" sz="3600" dirty="0"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609600" lvl="0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itchFamily="34" charset="0"/>
              <a:buChar char="•"/>
            </a:pPr>
            <a:r>
              <a:rPr lang="ru-RU" sz="4000" dirty="0" smtClean="0"/>
              <a:t>Радость:</a:t>
            </a:r>
          </a:p>
          <a:p>
            <a:pPr rtl="0"/>
            <a:r>
              <a:rPr lang="he-IL" sz="3200" dirty="0" smtClean="0"/>
              <a:t>שישו בני מעי, שישו!</a:t>
            </a:r>
          </a:p>
          <a:p>
            <a:pPr rtl="0"/>
            <a:r>
              <a:rPr lang="he-IL" sz="3200" dirty="0" smtClean="0"/>
              <a:t>בבא מציאה, פ''ג</a:t>
            </a:r>
            <a:endParaRPr lang="en-US" sz="3200" dirty="0"/>
          </a:p>
          <a:p>
            <a:pPr marL="38100" lvl="0" indent="0" algn="l" rtl="0">
              <a:spcBef>
                <a:spcPts val="0"/>
              </a:spcBef>
              <a:buClr>
                <a:schemeClr val="dk1"/>
              </a:buClr>
              <a:buSzPct val="100000"/>
            </a:pPr>
            <a:endParaRPr lang="ru-RU" sz="4000" dirty="0" smtClean="0"/>
          </a:p>
          <a:p>
            <a:pPr marL="38100" lvl="0" indent="0" algn="l" rtl="0">
              <a:spcBef>
                <a:spcPts val="0"/>
              </a:spcBef>
              <a:buClr>
                <a:schemeClr val="dk1"/>
              </a:buClr>
              <a:buSzPct val="100000"/>
            </a:pPr>
            <a:endParaRPr lang="ru-RU" sz="4000" dirty="0" smtClean="0"/>
          </a:p>
          <a:p>
            <a:pPr marL="609600" lvl="0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itchFamily="34" charset="0"/>
              <a:buChar char="•"/>
            </a:pPr>
            <a:endParaRPr lang="en" sz="4000" dirty="0"/>
          </a:p>
        </p:txBody>
      </p:sp>
    </p:spTree>
    <p:extLst>
      <p:ext uri="{BB962C8B-B14F-4D97-AF65-F5344CB8AC3E}">
        <p14:creationId xmlns:p14="http://schemas.microsoft.com/office/powerpoint/2010/main" val="1976999937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-RU" sz="3600" dirty="0" smtClean="0"/>
              <a:t>Знаковые системы</a:t>
            </a:r>
            <a:endParaRPr lang="en" sz="3600" dirty="0"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2385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itchFamily="34" charset="0"/>
              <a:buChar char="•"/>
            </a:pPr>
            <a:r>
              <a:rPr lang="ru-RU" sz="3600" dirty="0" smtClean="0"/>
              <a:t>Язык</a:t>
            </a:r>
          </a:p>
          <a:p>
            <a:pPr marL="32385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itchFamily="34" charset="0"/>
              <a:buChar char="•"/>
            </a:pPr>
            <a:r>
              <a:rPr lang="ru-RU" sz="3600" dirty="0" smtClean="0"/>
              <a:t>Другие знаковые системы </a:t>
            </a:r>
          </a:p>
          <a:p>
            <a:pPr marL="32385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itchFamily="34" charset="0"/>
              <a:buChar char="•"/>
            </a:pPr>
            <a:r>
              <a:rPr lang="ru-RU" sz="3600" dirty="0" smtClean="0"/>
              <a:t>В т.ч. «Язык тела»</a:t>
            </a:r>
            <a:endParaRPr lang="en" sz="36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sz="3600" dirty="0" smtClean="0"/>
              <a:t>Жидкости в организме</a:t>
            </a:r>
            <a:endParaRPr lang="en" sz="3600" dirty="0"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609600" lvl="0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itchFamily="34" charset="0"/>
              <a:buChar char="•"/>
            </a:pPr>
            <a:r>
              <a:rPr lang="ru-RU" sz="4000" dirty="0" smtClean="0"/>
              <a:t>Кровь </a:t>
            </a:r>
          </a:p>
          <a:p>
            <a:pPr marL="609600" lvl="0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itchFamily="34" charset="0"/>
              <a:buChar char="•"/>
            </a:pPr>
            <a:r>
              <a:rPr lang="ru-RU" sz="4000" dirty="0" smtClean="0"/>
              <a:t>Желчь </a:t>
            </a:r>
          </a:p>
          <a:p>
            <a:pPr marL="609600" lvl="0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itchFamily="34" charset="0"/>
              <a:buChar char="•"/>
            </a:pPr>
            <a:r>
              <a:rPr lang="ru-RU" sz="4000" dirty="0" smtClean="0"/>
              <a:t>(греческое влияние)</a:t>
            </a:r>
          </a:p>
          <a:p>
            <a:pPr marL="38100" lvl="0" indent="0" algn="l" rtl="0">
              <a:spcBef>
                <a:spcPts val="0"/>
              </a:spcBef>
              <a:buClr>
                <a:schemeClr val="dk1"/>
              </a:buClr>
              <a:buSzPct val="100000"/>
            </a:pPr>
            <a:endParaRPr lang="ru-RU" sz="4000" dirty="0" smtClean="0"/>
          </a:p>
          <a:p>
            <a:pPr marL="609600" lvl="0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itchFamily="34" charset="0"/>
              <a:buChar char="•"/>
            </a:pPr>
            <a:endParaRPr lang="en" sz="4000" dirty="0"/>
          </a:p>
        </p:txBody>
      </p:sp>
    </p:spTree>
    <p:extLst>
      <p:ext uri="{BB962C8B-B14F-4D97-AF65-F5344CB8AC3E}">
        <p14:creationId xmlns:p14="http://schemas.microsoft.com/office/powerpoint/2010/main" val="1161264521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sz="3600" dirty="0" smtClean="0"/>
              <a:t>Соматические Фразеологизмы, связанные с эмоциями</a:t>
            </a:r>
            <a:endParaRPr lang="en" sz="3600" dirty="0"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l" rtl="0"/>
            <a:r>
              <a:rPr lang="ru-RU" sz="3000" dirty="0"/>
              <a:t>Русская модель личности:</a:t>
            </a:r>
            <a:endParaRPr lang="en-US" sz="3000" dirty="0"/>
          </a:p>
          <a:p>
            <a:pPr algn="l" rtl="0"/>
            <a:r>
              <a:rPr lang="ru-RU" sz="3000" dirty="0"/>
              <a:t>(а) часто, когда человек нечто чувствует,</a:t>
            </a:r>
            <a:endParaRPr lang="en-US" sz="3000" dirty="0"/>
          </a:p>
          <a:p>
            <a:pPr algn="l" rtl="0"/>
            <a:r>
              <a:rPr lang="ru-RU" sz="3000" dirty="0"/>
              <a:t>(</a:t>
            </a:r>
            <a:r>
              <a:rPr lang="en-US" sz="3000" dirty="0"/>
              <a:t>b</a:t>
            </a:r>
            <a:r>
              <a:rPr lang="ru-RU" sz="3000" dirty="0"/>
              <a:t>) этот человек из-за этого нечто делает какими-то частями тела</a:t>
            </a:r>
            <a:endParaRPr lang="en-US" sz="3000" dirty="0"/>
          </a:p>
          <a:p>
            <a:pPr algn="l" rtl="0"/>
            <a:r>
              <a:rPr lang="ru-RU" sz="3000" dirty="0"/>
              <a:t>(с) этот человек может делать это некоторое время</a:t>
            </a:r>
            <a:endParaRPr lang="en-US" sz="3000" dirty="0"/>
          </a:p>
          <a:p>
            <a:pPr algn="l" rtl="0"/>
            <a:r>
              <a:rPr lang="ru-RU" sz="3000" dirty="0"/>
              <a:t>(</a:t>
            </a:r>
            <a:r>
              <a:rPr lang="en-US" sz="3000" dirty="0"/>
              <a:t>d</a:t>
            </a:r>
            <a:r>
              <a:rPr lang="ru-RU" sz="3000" dirty="0"/>
              <a:t>) другие люди могут это видеть</a:t>
            </a:r>
            <a:endParaRPr lang="en-US" sz="3000" dirty="0"/>
          </a:p>
          <a:p>
            <a:pPr algn="l"/>
            <a:r>
              <a:rPr lang="ru-RU" sz="3000" dirty="0"/>
              <a:t>(</a:t>
            </a:r>
            <a:r>
              <a:rPr lang="en-US" sz="3000" dirty="0"/>
              <a:t>e</a:t>
            </a:r>
            <a:r>
              <a:rPr lang="ru-RU" sz="3000" dirty="0"/>
              <a:t>) из-за этого другие люди могут знать, что этот человек чувствует</a:t>
            </a:r>
            <a:endParaRPr lang="ru-RU" sz="3000" dirty="0" smtClean="0"/>
          </a:p>
          <a:p>
            <a:pPr marL="38100" lvl="0" indent="0" algn="l" rtl="0">
              <a:buClr>
                <a:schemeClr val="dk1"/>
              </a:buClr>
              <a:buSzPct val="100000"/>
            </a:pPr>
            <a:r>
              <a:rPr lang="ru-RU" sz="3000" dirty="0" smtClean="0"/>
              <a:t>Вежбицка А. </a:t>
            </a:r>
            <a:r>
              <a:rPr lang="ru-RU" sz="3000" dirty="0"/>
              <a:t>Семантические универсалии и описание языков.</a:t>
            </a:r>
            <a:endParaRPr lang="en" sz="3000" dirty="0"/>
          </a:p>
        </p:txBody>
      </p:sp>
    </p:spTree>
    <p:extLst>
      <p:ext uri="{BB962C8B-B14F-4D97-AF65-F5344CB8AC3E}">
        <p14:creationId xmlns:p14="http://schemas.microsoft.com/office/powerpoint/2010/main" val="4169778975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sz="3600" dirty="0" smtClean="0"/>
              <a:t>Соматические Фразеологизмы, связанные с эмоциями</a:t>
            </a:r>
            <a:endParaRPr lang="en" sz="3600" dirty="0"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l" rtl="0"/>
            <a:r>
              <a:rPr lang="ru-RU" sz="3000" dirty="0" smtClean="0"/>
              <a:t>Англо-санксонская </a:t>
            </a:r>
            <a:r>
              <a:rPr lang="ru-RU" sz="3000" dirty="0"/>
              <a:t>модель личности:</a:t>
            </a:r>
            <a:endParaRPr lang="en-US" sz="3000" dirty="0"/>
          </a:p>
          <a:p>
            <a:pPr algn="l" rtl="0"/>
            <a:r>
              <a:rPr lang="ru-RU" sz="3000" dirty="0"/>
              <a:t>(а) часто, когда человек нечто чувствует,</a:t>
            </a:r>
            <a:endParaRPr lang="en-US" sz="3000" dirty="0"/>
          </a:p>
          <a:p>
            <a:pPr algn="l" rtl="0"/>
            <a:r>
              <a:rPr lang="ru-RU" sz="3000" dirty="0" smtClean="0"/>
              <a:t>(</a:t>
            </a:r>
            <a:r>
              <a:rPr lang="en-US" sz="3000" dirty="0"/>
              <a:t>d</a:t>
            </a:r>
            <a:r>
              <a:rPr lang="ru-RU" sz="3000" dirty="0"/>
              <a:t>) другие люди могут это видеть</a:t>
            </a:r>
            <a:endParaRPr lang="en-US" sz="3000" dirty="0"/>
          </a:p>
          <a:p>
            <a:pPr algn="l"/>
            <a:r>
              <a:rPr lang="ru-RU" sz="3000" dirty="0"/>
              <a:t>(</a:t>
            </a:r>
            <a:r>
              <a:rPr lang="en-US" sz="3000" dirty="0"/>
              <a:t>e</a:t>
            </a:r>
            <a:r>
              <a:rPr lang="ru-RU" sz="3000" dirty="0"/>
              <a:t>) из-за этого другие люди могут знать, что этот человек чувствует</a:t>
            </a:r>
            <a:endParaRPr lang="ru-RU" sz="3000" dirty="0" smtClean="0"/>
          </a:p>
          <a:p>
            <a:pPr marL="495300" lvl="0" indent="-457200" algn="l" rtl="0">
              <a:buClr>
                <a:schemeClr val="dk1"/>
              </a:buClr>
              <a:buSzPct val="100000"/>
              <a:buFont typeface="Symbol" pitchFamily="18" charset="2"/>
              <a:buChar char="Þ"/>
            </a:pPr>
            <a:r>
              <a:rPr lang="ru-RU" sz="3000" dirty="0" smtClean="0"/>
              <a:t>жесты, принятые в русской картине мира, воспринимаются в англосаксонской как эксгибиционистские</a:t>
            </a:r>
          </a:p>
          <a:p>
            <a:pPr marL="495300" lvl="0" indent="-457200" algn="l" rtl="0">
              <a:buClr>
                <a:schemeClr val="dk1"/>
              </a:buClr>
              <a:buSzPct val="100000"/>
              <a:buFont typeface="Symbol" pitchFamily="18" charset="2"/>
              <a:buChar char="Þ"/>
            </a:pPr>
            <a:r>
              <a:rPr lang="ru-RU" sz="3200" dirty="0"/>
              <a:t>"хорошо, если другие люди знают, что человек чувствует" </a:t>
            </a:r>
            <a:r>
              <a:rPr lang="ru-RU" sz="3200" dirty="0" smtClean="0"/>
              <a:t>(«здоровый хохот», «душа нараспашку»).</a:t>
            </a:r>
            <a:endParaRPr lang="en" sz="3000" dirty="0"/>
          </a:p>
        </p:txBody>
      </p:sp>
    </p:spTree>
    <p:extLst>
      <p:ext uri="{BB962C8B-B14F-4D97-AF65-F5344CB8AC3E}">
        <p14:creationId xmlns:p14="http://schemas.microsoft.com/office/powerpoint/2010/main" val="918269084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sz="3600" dirty="0" smtClean="0"/>
              <a:t>Наивная картина тела в библейском иврите</a:t>
            </a:r>
            <a:endParaRPr lang="en" sz="3600" dirty="0"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57200" algn="l" rtl="0">
              <a:buFont typeface="Arial" pitchFamily="34" charset="0"/>
              <a:buChar char="•"/>
            </a:pPr>
            <a:r>
              <a:rPr lang="ru-RU" sz="3000" dirty="0" smtClean="0"/>
              <a:t>Вместилище внутренней жизни (в т.ч. </a:t>
            </a:r>
            <a:r>
              <a:rPr lang="ru-RU" sz="3000" dirty="0"/>
              <a:t>и</a:t>
            </a:r>
            <a:r>
              <a:rPr lang="ru-RU" sz="3000" dirty="0" smtClean="0"/>
              <a:t>нтеллектуальной – сердце)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ru-RU" sz="3000" dirty="0" smtClean="0"/>
              <a:t>Вместилище эмоций (любовь, ненависть и т.д.) и физических переживаний (</a:t>
            </a:r>
            <a:r>
              <a:rPr lang="he-IL" sz="3000" dirty="0" smtClean="0"/>
              <a:t>ועיניתם את נפשותיכם</a:t>
            </a:r>
            <a:r>
              <a:rPr lang="ru-RU" sz="3000" dirty="0" smtClean="0"/>
              <a:t>) – душа, локализованная в груди или в горле (</a:t>
            </a:r>
            <a:r>
              <a:rPr lang="he-IL" sz="3000" dirty="0" smtClean="0"/>
              <a:t>בית נפש \ באו מים עד נפש</a:t>
            </a:r>
            <a:r>
              <a:rPr lang="en-US" sz="3000" dirty="0" smtClean="0"/>
              <a:t>)</a:t>
            </a:r>
            <a:endParaRPr lang="ru-RU" sz="3000" dirty="0"/>
          </a:p>
          <a:p>
            <a:pPr marL="457200" indent="-457200" algn="l" rtl="0">
              <a:buFont typeface="Arial" pitchFamily="34" charset="0"/>
              <a:buChar char="•"/>
            </a:pPr>
            <a:r>
              <a:rPr lang="ru-RU" sz="3000" dirty="0" smtClean="0"/>
              <a:t>Гонорифическое представление класса «часть вместо целого» - </a:t>
            </a:r>
            <a:r>
              <a:rPr lang="he-IL" sz="3000" dirty="0" smtClean="0"/>
              <a:t>פנים</a:t>
            </a:r>
          </a:p>
        </p:txBody>
      </p:sp>
    </p:spTree>
    <p:extLst>
      <p:ext uri="{BB962C8B-B14F-4D97-AF65-F5344CB8AC3E}">
        <p14:creationId xmlns:p14="http://schemas.microsoft.com/office/powerpoint/2010/main" val="2432429196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sz="3600" dirty="0" smtClean="0"/>
              <a:t>Наивная картина тела в библейском иврите</a:t>
            </a:r>
            <a:endParaRPr lang="en" sz="3600" dirty="0"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57200" algn="l" rtl="0">
              <a:buFont typeface="Arial" pitchFamily="34" charset="0"/>
              <a:buChar char="•"/>
            </a:pPr>
            <a:r>
              <a:rPr lang="ru-RU" sz="3000" dirty="0" smtClean="0"/>
              <a:t>Усовершенствующая </a:t>
            </a:r>
            <a:r>
              <a:rPr lang="ru-RU" sz="3000" dirty="0"/>
              <a:t>трансформация </a:t>
            </a:r>
            <a:r>
              <a:rPr lang="ru-RU" sz="3000" dirty="0" smtClean="0"/>
              <a:t>тела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ru-RU" sz="3000" dirty="0"/>
              <a:t>Локализация гнева – </a:t>
            </a:r>
            <a:r>
              <a:rPr lang="he-IL" sz="3000" dirty="0"/>
              <a:t>אף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3000" dirty="0" smtClean="0"/>
              <a:t>Body language: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ru-RU" sz="3000" dirty="0" smtClean="0"/>
              <a:t>Надежда и опора» - </a:t>
            </a:r>
            <a:r>
              <a:rPr lang="he-IL" sz="3000" dirty="0" smtClean="0"/>
              <a:t>זרוע</a:t>
            </a:r>
            <a:endParaRPr lang="en-US" sz="3000" dirty="0" smtClean="0"/>
          </a:p>
          <a:p>
            <a:pPr marL="457200" indent="-457200" algn="l" rtl="0">
              <a:buFont typeface="Arial" pitchFamily="34" charset="0"/>
              <a:buChar char="•"/>
            </a:pPr>
            <a:r>
              <a:rPr lang="ru-RU" sz="3000" dirty="0" smtClean="0"/>
              <a:t>Гордость – </a:t>
            </a:r>
            <a:r>
              <a:rPr lang="he-IL" sz="3000" dirty="0" smtClean="0"/>
              <a:t>נטוי גרון, נשוא פנים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ru-RU" sz="3000" dirty="0" smtClean="0"/>
              <a:t>Ликование и злорадство – </a:t>
            </a:r>
            <a:br>
              <a:rPr lang="ru-RU" sz="3000" dirty="0" smtClean="0"/>
            </a:br>
            <a:r>
              <a:rPr lang="he-IL" sz="3000" smtClean="0"/>
              <a:t>רמה קרני בה', רחב על אויביי פי כי שמחתי בישועתך</a:t>
            </a:r>
            <a:endParaRPr lang="he-IL" sz="3000" dirty="0"/>
          </a:p>
        </p:txBody>
      </p:sp>
    </p:spTree>
    <p:extLst>
      <p:ext uri="{BB962C8B-B14F-4D97-AF65-F5344CB8AC3E}">
        <p14:creationId xmlns:p14="http://schemas.microsoft.com/office/powerpoint/2010/main" val="3042542249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4000" dirty="0" smtClean="0"/>
              <a:t>Выражение значений в языке</a:t>
            </a:r>
            <a:endParaRPr lang="en" sz="4000" dirty="0"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95300" lvl="0" indent="-45720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itchFamily="34" charset="0"/>
              <a:buChar char="•"/>
            </a:pPr>
            <a:r>
              <a:rPr lang="ru-RU" sz="3200" dirty="0" smtClean="0"/>
              <a:t>Принудительность выражения грамматических значений</a:t>
            </a:r>
          </a:p>
          <a:p>
            <a:pPr marL="495300" lvl="0" indent="-457200" algn="l" rtl="0">
              <a:buClr>
                <a:schemeClr val="dk1"/>
              </a:buClr>
              <a:buSzPct val="100000"/>
              <a:buFont typeface="Arial" pitchFamily="34" charset="0"/>
              <a:buChar char="•"/>
            </a:pPr>
            <a:r>
              <a:rPr lang="ru-RU" sz="3200" dirty="0" smtClean="0"/>
              <a:t>… и некоторых лексических значений</a:t>
            </a:r>
            <a:br>
              <a:rPr lang="ru-RU" sz="3200" dirty="0" smtClean="0"/>
            </a:br>
            <a:endParaRPr lang="en" sz="32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-RU" sz="3600" dirty="0" smtClean="0"/>
              <a:t>Выражение значений в языке</a:t>
            </a:r>
            <a:endParaRPr lang="en" sz="3600" dirty="0"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8100" indent="0" algn="l" rtl="0">
              <a:buClr>
                <a:schemeClr val="dk1"/>
              </a:buClr>
              <a:buSzPct val="100000"/>
            </a:pPr>
            <a:r>
              <a:rPr lang="ru-RU" sz="2800" dirty="0"/>
              <a:t>«Когда-то грамматические значения противопоставлялись лексическим как подлежащие обязательному выражению, независимо от того, важны они для существа конкретного сообщения или нет. В последние десятилетия было обнаружено, что многие элементы лексических значений тоже выражаются в обязательном порядке»</a:t>
            </a:r>
            <a:endParaRPr lang="en" sz="2800" dirty="0"/>
          </a:p>
          <a:p>
            <a:pPr marL="38100" lvl="0" indent="0" algn="l" rtl="0">
              <a:buClr>
                <a:schemeClr val="dk1"/>
              </a:buClr>
              <a:buSzPct val="100000"/>
            </a:pPr>
            <a:r>
              <a:rPr lang="ru-RU" sz="2800" b="1" dirty="0" smtClean="0"/>
              <a:t>Ю.Д. Апресян. </a:t>
            </a:r>
            <a:r>
              <a:rPr lang="ru-RU" sz="2800" dirty="0"/>
              <a:t>Интегральное описание языка и системная </a:t>
            </a:r>
            <a:r>
              <a:rPr lang="ru-RU" sz="2800" dirty="0" smtClean="0"/>
              <a:t>лексикография. М., 1995</a:t>
            </a:r>
            <a:endParaRPr lang="en" sz="2800" b="1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-RU" sz="3600" dirty="0" smtClean="0"/>
              <a:t>Наивная картина мира</a:t>
            </a:r>
            <a:endParaRPr lang="en" sz="3600" dirty="0"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3600" dirty="0" smtClean="0"/>
              <a:t>Vs</a:t>
            </a:r>
            <a:r>
              <a:rPr lang="en-US" sz="3600" dirty="0" smtClean="0"/>
              <a:t>. </a:t>
            </a:r>
            <a:r>
              <a:rPr lang="ru-RU" sz="3600" dirty="0" smtClean="0"/>
              <a:t>Научные представления</a:t>
            </a:r>
          </a:p>
          <a:p>
            <a:pPr marL="457200" lvl="0" indent="-4191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3600" dirty="0" smtClean="0"/>
              <a:t>Vs. </a:t>
            </a:r>
            <a:r>
              <a:rPr lang="ru-RU" sz="3600" dirty="0" smtClean="0"/>
              <a:t>житейские представления</a:t>
            </a:r>
          </a:p>
          <a:p>
            <a:pPr marL="457200" lvl="0" indent="-4191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ru-RU" sz="3600" dirty="0" smtClean="0"/>
              <a:t>Мифологические корни</a:t>
            </a:r>
          </a:p>
          <a:p>
            <a:pPr marL="457200" lvl="0" indent="-4191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ru-RU" sz="3600" dirty="0" smtClean="0"/>
              <a:t>Разнится от языка к языку</a:t>
            </a:r>
          </a:p>
          <a:p>
            <a:pPr marL="457200" lvl="0" indent="-4191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ru-RU" sz="3600" dirty="0" smtClean="0"/>
              <a:t>(доп. </a:t>
            </a:r>
            <a:r>
              <a:rPr lang="ru-RU" sz="3600" dirty="0"/>
              <a:t>ф</a:t>
            </a:r>
            <a:r>
              <a:rPr lang="ru-RU" sz="3600" dirty="0" smtClean="0"/>
              <a:t>актор: влияние других языков и культур: языков титульной культуры и прецедентных текстов)</a:t>
            </a:r>
            <a:endParaRPr lang="en" sz="36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dirty="0" smtClean="0"/>
              <a:t>Представления о теле человека, отраженные в языке</a:t>
            </a:r>
            <a:endParaRPr lang="en" dirty="0"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95300" lvl="0" indent="-45720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itchFamily="34" charset="0"/>
              <a:buChar char="•"/>
            </a:pPr>
            <a:r>
              <a:rPr lang="ru-RU" sz="3200" dirty="0" smtClean="0"/>
              <a:t>Отличие тела человека от тел животных</a:t>
            </a:r>
          </a:p>
          <a:p>
            <a:pPr marL="38100" lvl="0" indent="0" algn="l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ru-RU" sz="3200" dirty="0" smtClean="0"/>
              <a:t>(РЯ: «тело», «высокий», «бессердечный», «безмозглый»; </a:t>
            </a:r>
            <a:r>
              <a:rPr lang="en-US" sz="3200" dirty="0" err="1" smtClean="0"/>
              <a:t>Hbr</a:t>
            </a:r>
            <a:r>
              <a:rPr lang="en-US" sz="3200" dirty="0" smtClean="0"/>
              <a:t>: </a:t>
            </a:r>
            <a:r>
              <a:rPr lang="he-IL" sz="3200" dirty="0" smtClean="0"/>
              <a:t>ישב - רבץ</a:t>
            </a:r>
            <a:r>
              <a:rPr lang="ru-RU" sz="3200" dirty="0" smtClean="0"/>
              <a:t>)</a:t>
            </a:r>
          </a:p>
          <a:p>
            <a:pPr marL="495300" lvl="0" indent="-45720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itchFamily="34" charset="0"/>
              <a:buChar char="•"/>
            </a:pPr>
            <a:r>
              <a:rPr lang="ru-RU" sz="3200" dirty="0" smtClean="0"/>
              <a:t>Представления об устройстве человеческого тела в принципе</a:t>
            </a:r>
          </a:p>
          <a:p>
            <a:pPr marL="495300" lvl="0" indent="-45720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itchFamily="34" charset="0"/>
              <a:buChar char="•"/>
            </a:pPr>
            <a:r>
              <a:rPr lang="ru-RU" sz="3200" dirty="0" smtClean="0"/>
              <a:t>Представления о внешнем виде тела конкретного человека </a:t>
            </a:r>
            <a:endParaRPr lang="en" sz="32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sz="3600" dirty="0" smtClean="0"/>
              <a:t>Представления о теле конкретного человека</a:t>
            </a:r>
            <a:endParaRPr lang="en" sz="3600" dirty="0"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Font typeface="Arial" pitchFamily="34" charset="0"/>
              <a:buChar char="•"/>
            </a:pPr>
            <a:r>
              <a:rPr lang="ru-RU" sz="3600" dirty="0" smtClean="0"/>
              <a:t>Шкала (представления о норме)</a:t>
            </a:r>
          </a:p>
          <a:p>
            <a:pPr lvl="0" algn="l" rtl="0">
              <a:spcBef>
                <a:spcPts val="0"/>
              </a:spcBef>
              <a:buFont typeface="Arial" pitchFamily="34" charset="0"/>
              <a:buChar char="•"/>
            </a:pPr>
            <a:r>
              <a:rPr lang="ru-RU" sz="3600" dirty="0" smtClean="0"/>
              <a:t>Описываются преимущественно отклонения</a:t>
            </a:r>
          </a:p>
          <a:p>
            <a:pPr lvl="0" algn="l" rtl="0">
              <a:spcBef>
                <a:spcPts val="0"/>
              </a:spcBef>
              <a:buFont typeface="Arial" pitchFamily="34" charset="0"/>
              <a:buChar char="•"/>
            </a:pPr>
            <a:r>
              <a:rPr lang="ru-RU" sz="3600" dirty="0" smtClean="0"/>
              <a:t>Русское </a:t>
            </a:r>
            <a:r>
              <a:rPr lang="en-US" sz="3600" dirty="0" smtClean="0"/>
              <a:t>‘</a:t>
            </a:r>
            <a:r>
              <a:rPr lang="ru-RU" sz="3600" dirty="0" smtClean="0"/>
              <a:t>толстый</a:t>
            </a:r>
            <a:r>
              <a:rPr lang="en-US" sz="3600" dirty="0" smtClean="0"/>
              <a:t>’ (</a:t>
            </a:r>
            <a:r>
              <a:rPr lang="ru-RU" sz="3600" dirty="0" smtClean="0"/>
              <a:t>сырой, рыхлый, одутловатый, дебелый, упитанный, раздобревший) и </a:t>
            </a:r>
            <a:r>
              <a:rPr lang="en-US" sz="3600" dirty="0" smtClean="0"/>
              <a:t>‘</a:t>
            </a:r>
            <a:r>
              <a:rPr lang="ru-RU" sz="3600" dirty="0" smtClean="0"/>
              <a:t>худой</a:t>
            </a:r>
            <a:r>
              <a:rPr lang="en-US" sz="3600" dirty="0" smtClean="0"/>
              <a:t>’ (</a:t>
            </a:r>
            <a:r>
              <a:rPr lang="ru-RU" sz="3600" dirty="0" smtClean="0"/>
              <a:t>сухой, поджарый)</a:t>
            </a:r>
            <a:endParaRPr lang="en-US" sz="3600" dirty="0" smtClean="0"/>
          </a:p>
          <a:p>
            <a:pPr lvl="0" algn="l" rtl="0">
              <a:spcBef>
                <a:spcPts val="0"/>
              </a:spcBef>
              <a:buFont typeface="Arial" pitchFamily="34" charset="0"/>
              <a:buChar char="•"/>
            </a:pPr>
            <a:r>
              <a:rPr lang="en-US" sz="3600" dirty="0" err="1" smtClean="0"/>
              <a:t>Hbr</a:t>
            </a:r>
            <a:r>
              <a:rPr lang="en-US" sz="3600" dirty="0" smtClean="0"/>
              <a:t>: </a:t>
            </a:r>
            <a:r>
              <a:rPr lang="ru-RU" sz="3600" dirty="0" smtClean="0"/>
              <a:t>модель «телесных недостатков»</a:t>
            </a:r>
            <a:endParaRPr sz="36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-RU" sz="3600" dirty="0" smtClean="0"/>
              <a:t>Представления об устройстве человеческого тела</a:t>
            </a:r>
            <a:endParaRPr lang="en" sz="3600" dirty="0"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2385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itchFamily="34" charset="0"/>
              <a:buChar char="•"/>
            </a:pPr>
            <a:r>
              <a:rPr lang="ru-RU" sz="3200" dirty="0" smtClean="0"/>
              <a:t>Источник – фразеология</a:t>
            </a:r>
          </a:p>
          <a:p>
            <a:pPr marL="323850" lvl="0" indent="-285750" algn="l" rtl="0">
              <a:buClr>
                <a:schemeClr val="dk1"/>
              </a:buClr>
              <a:buSzPct val="100000"/>
              <a:buFont typeface="Arial" pitchFamily="34" charset="0"/>
              <a:buChar char="•"/>
            </a:pPr>
            <a:r>
              <a:rPr lang="ru-RU" sz="3200" dirty="0" smtClean="0"/>
              <a:t>Спор, что </a:t>
            </a:r>
            <a:r>
              <a:rPr lang="ru-RU" sz="3200" dirty="0"/>
              <a:t>отражают соматические фразеологизмы: универсальность человеческого языка или его национальное </a:t>
            </a:r>
            <a:r>
              <a:rPr lang="ru-RU" sz="3200" dirty="0" smtClean="0"/>
              <a:t>своеобразие?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-RU" sz="3600" dirty="0" smtClean="0"/>
              <a:t>Представления об устройстве человеческого тела</a:t>
            </a:r>
            <a:endParaRPr lang="en" sz="3600" dirty="0"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2385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itchFamily="34" charset="0"/>
              <a:buChar char="•"/>
            </a:pPr>
            <a:r>
              <a:rPr lang="ru-RU" sz="3200" dirty="0" smtClean="0"/>
              <a:t>Сравнение окружающей действительности с телом человека </a:t>
            </a:r>
          </a:p>
          <a:p>
            <a:pPr marL="32385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itchFamily="34" charset="0"/>
              <a:buChar char="•"/>
            </a:pPr>
            <a:r>
              <a:rPr lang="ru-RU" sz="3200" dirty="0" smtClean="0"/>
              <a:t>Точка отсчета – тело человека </a:t>
            </a:r>
          </a:p>
          <a:p>
            <a:pPr marL="32385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 pitchFamily="34" charset="0"/>
              <a:buChar char="•"/>
            </a:pPr>
            <a:r>
              <a:rPr lang="ru-RU" sz="3200" dirty="0" smtClean="0"/>
              <a:t>Единицы измерения – палец, ладонь, локоть, стопа, шаг, голова, корпус… </a:t>
            </a:r>
          </a:p>
        </p:txBody>
      </p:sp>
    </p:spTree>
    <p:extLst>
      <p:ext uri="{BB962C8B-B14F-4D97-AF65-F5344CB8AC3E}">
        <p14:creationId xmlns:p14="http://schemas.microsoft.com/office/powerpoint/2010/main" val="1490476687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113</TotalTime>
  <Words>780</Words>
  <Application>Microsoft Office PowerPoint</Application>
  <PresentationFormat>On-screen Show (4:3)</PresentationFormat>
  <Paragraphs>108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Angles</vt:lpstr>
      <vt:lpstr>Тело в языке</vt:lpstr>
      <vt:lpstr>Знаковые системы</vt:lpstr>
      <vt:lpstr>Выражение значений в языке</vt:lpstr>
      <vt:lpstr>Выражение значений в языке</vt:lpstr>
      <vt:lpstr>Наивная картина мира</vt:lpstr>
      <vt:lpstr>Представления о теле человека, отраженные в языке</vt:lpstr>
      <vt:lpstr>Представления о теле конкретного человека</vt:lpstr>
      <vt:lpstr>Представления об устройстве человеческого тела</vt:lpstr>
      <vt:lpstr>Представления об устройстве человеческого тела</vt:lpstr>
      <vt:lpstr>Ориентация</vt:lpstr>
      <vt:lpstr>Часть вместо целого</vt:lpstr>
      <vt:lpstr>Структура человеческого тела</vt:lpstr>
      <vt:lpstr>Концептуализация органов</vt:lpstr>
      <vt:lpstr>Воображаемые органы / существа внутри человека</vt:lpstr>
      <vt:lpstr>Локализация души</vt:lpstr>
      <vt:lpstr>Локализация души</vt:lpstr>
      <vt:lpstr>Локализация интеллектуальной деятельности</vt:lpstr>
      <vt:lpstr>Кишки</vt:lpstr>
      <vt:lpstr>Кишки</vt:lpstr>
      <vt:lpstr>Жидкости в организме</vt:lpstr>
      <vt:lpstr>Соматические Фразеологизмы, связанные с эмоциями</vt:lpstr>
      <vt:lpstr>Соматические Фразеологизмы, связанные с эмоциями</vt:lpstr>
      <vt:lpstr>Наивная картина тела в библейском иврите</vt:lpstr>
      <vt:lpstr>Наивная картина тела в библейском иврите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Идиш и немецкий: избирательное сродство</dc:title>
  <dc:creator>Alexandra</dc:creator>
  <cp:lastModifiedBy>Alexandra Polyan</cp:lastModifiedBy>
  <cp:revision>13</cp:revision>
  <dcterms:modified xsi:type="dcterms:W3CDTF">2016-06-05T12:22:04Z</dcterms:modified>
</cp:coreProperties>
</file>